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561D0-E040-4069-B393-A6C8A4CAEE9A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2F39E-3C64-44E6-8903-343BFD78DE7E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90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6F9AA-C549-4F6B-B733-23B0503718B9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996D-5EFD-4B75-8282-5AABC83536C8}" type="datetimeFigureOut">
              <a:rPr lang="es-ES_tradnl" smtClean="0"/>
              <a:pPr/>
              <a:t>18/07/2012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BF45-EEB3-4A53-BC94-674AC43290F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6" cy="69867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75939" y="3536605"/>
            <a:ext cx="1939602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&gt;</a:t>
            </a:r>
            <a:endParaRPr lang="es-ES" sz="28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2069844" y="3017387"/>
            <a:ext cx="453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Alfabetización Digital</a:t>
            </a:r>
          </a:p>
          <a:p>
            <a:pPr algn="r"/>
            <a:r>
              <a:rPr lang="es-ES" sz="2400" spc="-150" dirty="0">
                <a:solidFill>
                  <a:schemeClr val="bg1">
                    <a:lumMod val="50000"/>
                  </a:schemeClr>
                </a:solidFill>
                <a:latin typeface="OCR A Std"/>
                <a:cs typeface="OCR A Std"/>
              </a:rPr>
              <a:t>2012</a:t>
            </a: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8" name="CuadroTexto 4"/>
          <p:cNvSpPr txBox="1"/>
          <p:nvPr/>
        </p:nvSpPr>
        <p:spPr>
          <a:xfrm>
            <a:off x="4139952" y="4869160"/>
            <a:ext cx="2664296" cy="139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Índice de Contenidos</a:t>
            </a:r>
            <a:endParaRPr lang="es-ES" sz="28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32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4798645"/>
          </a:xfrm>
        </p:spPr>
        <p:txBody>
          <a:bodyPr>
            <a:normAutofit/>
          </a:bodyPr>
          <a:lstStyle/>
          <a:p>
            <a:pPr algn="l"/>
            <a:endParaRPr lang="es-ES" sz="2500" dirty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2. Administrando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nuestra cuenta de correo electrónico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</a:rPr>
              <a:t>Actividad práctica paso </a:t>
            </a:r>
            <a:r>
              <a:rPr lang="es-ES" sz="1800" dirty="0">
                <a:latin typeface="Verdana" pitchFamily="34" charset="0"/>
              </a:rPr>
              <a:t>a </a:t>
            </a:r>
            <a:r>
              <a:rPr lang="es-ES" sz="1800" dirty="0" smtClean="0">
                <a:latin typeface="Verdana" pitchFamily="34" charset="0"/>
              </a:rPr>
              <a:t>paso</a:t>
            </a:r>
          </a:p>
          <a:p>
            <a:pPr algn="l"/>
            <a:r>
              <a:rPr lang="es-ES" sz="1800" dirty="0" smtClean="0">
                <a:latin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</a:rPr>
              <a:t>	</a:t>
            </a:r>
            <a:r>
              <a:rPr lang="es-ES" sz="1800" dirty="0" smtClean="0">
                <a:latin typeface="Verdana" pitchFamily="34" charset="0"/>
              </a:rPr>
              <a:t>Actividad </a:t>
            </a:r>
            <a:r>
              <a:rPr lang="es-ES" sz="1800" dirty="0">
                <a:latin typeface="Verdana" pitchFamily="34" charset="0"/>
              </a:rPr>
              <a:t>de aprendizaje</a:t>
            </a: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98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r"/>
            <a:r>
              <a:rPr lang="es-CL" sz="1800" b="1" dirty="0" smtClean="0">
                <a:solidFill>
                  <a:schemeClr val="tx1"/>
                </a:solidFill>
                <a:latin typeface="Verdana"/>
                <a:cs typeface="Verdana"/>
              </a:rPr>
              <a:t>Anexo </a:t>
            </a:r>
            <a:r>
              <a:rPr lang="es-CL" sz="1800" b="1" dirty="0">
                <a:solidFill>
                  <a:schemeClr val="tx1"/>
                </a:solidFill>
                <a:latin typeface="Verdana"/>
                <a:cs typeface="Verdana"/>
              </a:rPr>
              <a:t>1: Sistema Operativo Windows 7</a:t>
            </a:r>
          </a:p>
          <a:p>
            <a:pPr algn="just"/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r>
              <a:rPr lang="es-CL" sz="1800" dirty="0">
                <a:latin typeface="Verdana" pitchFamily="34" charset="0"/>
              </a:rPr>
              <a:t>•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¿</a:t>
            </a:r>
            <a:r>
              <a:rPr lang="es-CL" sz="1800" dirty="0">
                <a:latin typeface="Verdana" pitchFamily="34" charset="0"/>
              </a:rPr>
              <a:t>Qué cambia de Windows XP a Windows 7?</a:t>
            </a:r>
          </a:p>
          <a:p>
            <a:pPr algn="l"/>
            <a:r>
              <a:rPr lang="es-CL" sz="1800" dirty="0">
                <a:latin typeface="Verdana" pitchFamily="34" charset="0"/>
              </a:rPr>
              <a:t>•	Escritorio</a:t>
            </a:r>
          </a:p>
          <a:p>
            <a:pPr algn="l"/>
            <a:r>
              <a:rPr lang="es-CL" sz="1800" dirty="0">
                <a:latin typeface="Verdana" pitchFamily="34" charset="0"/>
              </a:rPr>
              <a:t>•	Elementos del escritorio</a:t>
            </a: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r"/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Anexo 2: Word 2007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•	Barra de herramientas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Nuevas funciones</a:t>
            </a:r>
          </a:p>
          <a:p>
            <a:pPr algn="just"/>
            <a:r>
              <a:rPr lang="es-ES" sz="1800" dirty="0" smtClean="0">
                <a:latin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</a:rPr>
              <a:t>	Pestañas y opciones</a:t>
            </a: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01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r"/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Anexo 3: Avances en Hardware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	Los Notebooks</a:t>
            </a:r>
          </a:p>
          <a:p>
            <a:pPr algn="just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	Los Netbooks</a:t>
            </a:r>
          </a:p>
          <a:p>
            <a:pPr algn="just"/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	Los </a:t>
            </a:r>
            <a:r>
              <a:rPr lang="es-E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Pendrives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310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ontraPortad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1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r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Tabla de contenidos</a:t>
            </a:r>
          </a:p>
          <a:p>
            <a:pPr algn="r"/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algn="r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 Introducción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Primera Unidad: Conociendo el computador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1.	Componentes básicos del computador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Elementos esenciales: software y hardware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Funciones del computador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Encender y apagar el computador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Actividades de aprendizaje</a:t>
            </a:r>
          </a:p>
          <a:p>
            <a:pPr algn="just"/>
            <a:endParaRPr lang="es-ES" sz="1400" dirty="0">
              <a:latin typeface="Verdana" pitchFamily="34" charset="0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7" y="0"/>
            <a:ext cx="7790353" cy="708981"/>
            <a:chOff x="9949939" y="0"/>
            <a:chExt cx="7988627" cy="708981"/>
          </a:xfrm>
        </p:grpSpPr>
        <p:sp>
          <p:nvSpPr>
            <p:cNvPr id="6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smtClean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  <a:endParaRPr lang="es-ES" sz="1100" dirty="0">
              <a:solidFill>
                <a:prstClr val="white"/>
              </a:solidFill>
              <a:latin typeface="OCR A Std"/>
              <a:cs typeface="OCR A Std"/>
            </a:endParaRPr>
          </a:p>
        </p:txBody>
      </p:sp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1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2.</a:t>
            </a:r>
            <a:r>
              <a:rPr lang="es-ES" sz="1800" dirty="0">
                <a:latin typeface="Verdana" pitchFamily="34" charset="0"/>
              </a:rPr>
              <a:t>	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El Mouse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Conociendo el mouse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Cuatro acciones del mouse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Actividades de aprendizaje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3.</a:t>
            </a:r>
            <a:r>
              <a:rPr lang="es-ES" sz="1800" dirty="0">
                <a:latin typeface="Verdana" pitchFamily="34" charset="0"/>
              </a:rPr>
              <a:t>	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El Teclado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Conociendo el teclado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Teclas claves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</a:t>
            </a:r>
            <a:r>
              <a:rPr lang="es-ES" sz="1800" dirty="0" err="1">
                <a:latin typeface="Verdana" pitchFamily="34" charset="0"/>
              </a:rPr>
              <a:t>Ctrl</a:t>
            </a:r>
            <a:r>
              <a:rPr lang="es-ES" sz="1800" dirty="0">
                <a:latin typeface="Verdana" pitchFamily="34" charset="0"/>
              </a:rPr>
              <a:t> + </a:t>
            </a:r>
            <a:r>
              <a:rPr lang="es-ES" sz="1800" dirty="0" err="1">
                <a:latin typeface="Verdana" pitchFamily="34" charset="0"/>
              </a:rPr>
              <a:t>Alt</a:t>
            </a:r>
            <a:r>
              <a:rPr lang="es-ES" sz="1800" dirty="0">
                <a:latin typeface="Verdana" pitchFamily="34" charset="0"/>
              </a:rPr>
              <a:t> + </a:t>
            </a:r>
            <a:r>
              <a:rPr lang="es-ES" sz="1800" dirty="0" err="1">
                <a:latin typeface="Verdana" pitchFamily="34" charset="0"/>
              </a:rPr>
              <a:t>Supr</a:t>
            </a:r>
            <a:r>
              <a:rPr lang="es-ES" sz="1800" dirty="0">
                <a:latin typeface="Verdana" pitchFamily="34" charset="0"/>
              </a:rPr>
              <a:t> (Del)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Indicadores luminosos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</a:rPr>
              <a:t>Actividad práctica paso </a:t>
            </a:r>
            <a:r>
              <a:rPr lang="es-ES" sz="1800" dirty="0">
                <a:latin typeface="Verdana" pitchFamily="34" charset="0"/>
              </a:rPr>
              <a:t>a paso</a:t>
            </a:r>
          </a:p>
          <a:p>
            <a:pPr algn="just"/>
            <a:r>
              <a:rPr lang="es-ES" sz="1800" dirty="0">
                <a:latin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</a:rPr>
              <a:t>Actividad </a:t>
            </a:r>
            <a:r>
              <a:rPr lang="es-ES" sz="1800" dirty="0">
                <a:latin typeface="Verdana" pitchFamily="34" charset="0"/>
              </a:rPr>
              <a:t>de aprendizaje</a:t>
            </a:r>
          </a:p>
          <a:p>
            <a:pPr algn="just"/>
            <a:endParaRPr lang="es-ES" sz="2200" dirty="0">
              <a:latin typeface="Verdana" pitchFamily="34" charset="0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7" y="0"/>
            <a:ext cx="7790353" cy="708981"/>
            <a:chOff x="9949939" y="0"/>
            <a:chExt cx="7988627" cy="708981"/>
          </a:xfrm>
        </p:grpSpPr>
        <p:sp>
          <p:nvSpPr>
            <p:cNvPr id="6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10" name="Imagen 9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58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4.	Conocimientos básicos de Windows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XP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</a:rPr>
              <a:t>•	¿Qué es un sistema operativo?</a:t>
            </a:r>
          </a:p>
          <a:p>
            <a:pPr algn="l"/>
            <a:r>
              <a:rPr lang="es-ES" sz="1800" dirty="0">
                <a:latin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</a:rPr>
              <a:t>Elementos de un escritorio</a:t>
            </a:r>
          </a:p>
          <a:p>
            <a:pPr algn="l"/>
            <a:r>
              <a:rPr lang="es-ES" sz="1800" dirty="0" smtClean="0">
                <a:latin typeface="Verdana" pitchFamily="34" charset="0"/>
              </a:rPr>
              <a:t>•          Actividad práctica paso </a:t>
            </a:r>
            <a:r>
              <a:rPr lang="es-ES" sz="1800" dirty="0">
                <a:latin typeface="Verdana" pitchFamily="34" charset="0"/>
              </a:rPr>
              <a:t>a paso</a:t>
            </a:r>
          </a:p>
          <a:p>
            <a:pPr algn="l"/>
            <a:r>
              <a:rPr lang="es-ES" sz="1800" dirty="0" smtClean="0">
                <a:latin typeface="Verdana" pitchFamily="34" charset="0"/>
              </a:rPr>
              <a:t>•	Actividad </a:t>
            </a:r>
            <a:r>
              <a:rPr lang="es-ES" sz="1800" dirty="0">
                <a:latin typeface="Verdana" pitchFamily="34" charset="0"/>
              </a:rPr>
              <a:t>de aprendizaje</a:t>
            </a:r>
          </a:p>
          <a:p>
            <a:pPr algn="l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21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grpSp>
        <p:nvGrpSpPr>
          <p:cNvPr id="4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2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3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11" name="Imagen 10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/>
          <a:lstStyle/>
          <a:p>
            <a:pPr algn="r"/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Segunda Unidad: Procesador </a:t>
            </a:r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de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Texto Word</a:t>
            </a:r>
          </a:p>
          <a:p>
            <a:pPr algn="r"/>
            <a:endParaRPr lang="es-ES" sz="1800" b="1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Introducción a Microsoft Word </a:t>
            </a:r>
          </a:p>
          <a:p>
            <a:pPr marL="285750" indent="-285750"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    ¿Qué es Word?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  Actividad práctica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aso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paso</a:t>
            </a:r>
          </a:p>
          <a:p>
            <a:pPr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  Interfaz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y herramientas importantes</a:t>
            </a:r>
          </a:p>
          <a:p>
            <a:pPr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    Barra de herramientas</a:t>
            </a:r>
          </a:p>
          <a:p>
            <a:pPr marL="285750" indent="-285750"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    Algunas herramientas de la barra de formato</a:t>
            </a:r>
          </a:p>
          <a:p>
            <a:pPr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    Actividad práctica paso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a </a:t>
            </a:r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paso</a:t>
            </a:r>
          </a:p>
          <a:p>
            <a:pPr algn="l"/>
            <a:r>
              <a:rPr lang="es-E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•    Actividad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de aprendizaje</a:t>
            </a:r>
          </a:p>
          <a:p>
            <a:pPr algn="l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9169" y="844062"/>
            <a:ext cx="7467599" cy="5586585"/>
          </a:xfrm>
        </p:spPr>
        <p:txBody>
          <a:bodyPr>
            <a:normAutofit/>
          </a:bodyPr>
          <a:lstStyle/>
          <a:p>
            <a:pPr algn="l"/>
            <a:endParaRPr lang="es-ES" sz="1400" dirty="0" smtClean="0"/>
          </a:p>
          <a:p>
            <a:r>
              <a:rPr lang="es-C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Herramientas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edición: Cortar, Copiar y Pegar</a:t>
            </a:r>
          </a:p>
          <a:p>
            <a:pPr marL="285750" indent="-285750"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Herramientas de edición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Actividad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de aprendizaje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Insertando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Imágenes</a:t>
            </a:r>
          </a:p>
          <a:p>
            <a:pPr marL="285750" indent="-285750"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¿De dónde obtenemos las imágenes?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Insertar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imágenes prediseñadas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Insertando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imágenes desde archivo</a:t>
            </a: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Actividad práctica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paso</a:t>
            </a:r>
          </a:p>
          <a:p>
            <a:pPr algn="l"/>
            <a:endParaRPr lang="es-ES" sz="1400" dirty="0" smtClean="0"/>
          </a:p>
          <a:p>
            <a:pPr algn="just"/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150376"/>
            <a:ext cx="6838461" cy="5353664"/>
          </a:xfrm>
        </p:spPr>
        <p:txBody>
          <a:bodyPr>
            <a:normAutofit/>
          </a:bodyPr>
          <a:lstStyle/>
          <a:p>
            <a:pPr algn="l"/>
            <a:endParaRPr lang="es-E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s-CL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Tercera Unidad: Introducción a Internet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Conceptos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esenciales de Internet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Las diferentes partes de una dirección web</a:t>
            </a: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Herramientas para navegar</a:t>
            </a:r>
          </a:p>
          <a:p>
            <a:pPr marL="285750" indent="-285750"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   Actividad práctica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paso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Servicios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las Bibliotecas Públicas</a:t>
            </a:r>
          </a:p>
          <a:p>
            <a:pPr algn="l"/>
            <a:endParaRPr lang="es-ES" sz="1400" dirty="0" smtClean="0"/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8"/>
            <a:ext cx="6838461" cy="5004339"/>
          </a:xfrm>
        </p:spPr>
        <p:txBody>
          <a:bodyPr>
            <a:normAutofit/>
          </a:bodyPr>
          <a:lstStyle/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r>
              <a:rPr lang="es-ES" sz="1800" b="1" dirty="0" smtClean="0">
                <a:solidFill>
                  <a:schemeClr val="tx1"/>
                </a:solidFill>
                <a:latin typeface="Verdana"/>
                <a:cs typeface="Verdana"/>
              </a:rPr>
              <a:t>3. Búsqueda </a:t>
            </a:r>
            <a:r>
              <a:rPr lang="es-ES" sz="1800" b="1" dirty="0">
                <a:solidFill>
                  <a:schemeClr val="tx1"/>
                </a:solidFill>
                <a:latin typeface="Verdana"/>
                <a:cs typeface="Verdana"/>
              </a:rPr>
              <a:t>y navegación con sentido en Internet</a:t>
            </a:r>
          </a:p>
          <a:p>
            <a:pPr algn="just"/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	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Motores de Búsqueda o Buscadores</a:t>
            </a:r>
          </a:p>
          <a:p>
            <a:pPr algn="just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Bibliotecas Virtuales y Libros Electrónicos</a:t>
            </a:r>
          </a:p>
          <a:p>
            <a:pPr algn="just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Imprimir desde Internet</a:t>
            </a:r>
          </a:p>
          <a:p>
            <a:pPr algn="just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•	</a:t>
            </a:r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Actividad práctica paso </a:t>
            </a:r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paso</a:t>
            </a: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just"/>
            <a:endParaRPr lang="es-ES" sz="1400" dirty="0" smtClean="0"/>
          </a:p>
          <a:p>
            <a:pPr algn="just"/>
            <a:r>
              <a:rPr lang="es-CL" sz="1400" dirty="0" smtClean="0"/>
              <a:t> </a:t>
            </a:r>
            <a:endParaRPr lang="es-ES" sz="1400" dirty="0" smtClean="0"/>
          </a:p>
          <a:p>
            <a:pPr algn="just"/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1426309"/>
            <a:ext cx="6838461" cy="4259383"/>
          </a:xfrm>
        </p:spPr>
        <p:txBody>
          <a:bodyPr>
            <a:normAutofit fontScale="92500"/>
          </a:bodyPr>
          <a:lstStyle/>
          <a:p>
            <a:pPr algn="l"/>
            <a:endParaRPr lang="es-ES" sz="2500" dirty="0">
              <a:latin typeface="Verdana" pitchFamily="34" charset="0"/>
            </a:endParaRPr>
          </a:p>
          <a:p>
            <a:pPr algn="r"/>
            <a:r>
              <a:rPr lang="es-ES" sz="1900" b="1" dirty="0">
                <a:solidFill>
                  <a:schemeClr val="tx1"/>
                </a:solidFill>
                <a:latin typeface="Verdana" pitchFamily="34" charset="0"/>
              </a:rPr>
              <a:t>Cuarta Unidad: Correo electrónico</a:t>
            </a:r>
          </a:p>
          <a:p>
            <a:pPr algn="l"/>
            <a:endParaRPr lang="es-ES" sz="1900" dirty="0">
              <a:latin typeface="Verdana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s-ES" sz="1900" b="1" dirty="0">
                <a:solidFill>
                  <a:schemeClr val="tx1"/>
                </a:solidFill>
                <a:latin typeface="Verdana" pitchFamily="34" charset="0"/>
              </a:rPr>
              <a:t>¿Qué es el correo electrónico?</a:t>
            </a:r>
          </a:p>
          <a:p>
            <a:pPr algn="l"/>
            <a:endParaRPr lang="es-ES" sz="1900" dirty="0">
              <a:latin typeface="Verdana" pitchFamily="34" charset="0"/>
            </a:endParaRPr>
          </a:p>
          <a:p>
            <a:pPr algn="l"/>
            <a:r>
              <a:rPr lang="es-ES" sz="1900" dirty="0">
                <a:latin typeface="Verdana" pitchFamily="34" charset="0"/>
              </a:rPr>
              <a:t>•	Las partes de una dirección de correo electrónico</a:t>
            </a:r>
          </a:p>
          <a:p>
            <a:pPr algn="l"/>
            <a:r>
              <a:rPr lang="es-ES" sz="1900" dirty="0">
                <a:latin typeface="Verdana" pitchFamily="34" charset="0"/>
              </a:rPr>
              <a:t>•	</a:t>
            </a:r>
            <a:r>
              <a:rPr lang="es-ES" sz="1900" dirty="0" smtClean="0">
                <a:latin typeface="Verdana" pitchFamily="34" charset="0"/>
              </a:rPr>
              <a:t>Actividad práctica paso </a:t>
            </a:r>
            <a:r>
              <a:rPr lang="es-ES" sz="1900" dirty="0">
                <a:latin typeface="Verdana" pitchFamily="34" charset="0"/>
              </a:rPr>
              <a:t>a paso</a:t>
            </a:r>
          </a:p>
          <a:p>
            <a:pPr algn="l"/>
            <a:endParaRPr lang="es-ES" sz="3300" dirty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400" dirty="0" smtClean="0"/>
          </a:p>
          <a:p>
            <a:r>
              <a:rPr lang="es-CL" sz="1400" dirty="0" smtClean="0"/>
              <a:t> </a:t>
            </a:r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3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8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154</Words>
  <Application>Microsoft Office PowerPoint</Application>
  <PresentationFormat>Presentación en pantalla (4:3)</PresentationFormat>
  <Paragraphs>146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mrivera</cp:lastModifiedBy>
  <cp:revision>5</cp:revision>
  <dcterms:created xsi:type="dcterms:W3CDTF">2012-07-11T13:48:49Z</dcterms:created>
  <dcterms:modified xsi:type="dcterms:W3CDTF">2012-07-18T15:29:54Z</dcterms:modified>
</cp:coreProperties>
</file>