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82" r:id="rId4"/>
    <p:sldId id="283" r:id="rId5"/>
    <p:sldId id="284" r:id="rId6"/>
    <p:sldId id="285" r:id="rId7"/>
    <p:sldId id="290" r:id="rId8"/>
    <p:sldId id="295" r:id="rId9"/>
    <p:sldId id="296" r:id="rId10"/>
    <p:sldId id="297" r:id="rId11"/>
    <p:sldId id="294" r:id="rId12"/>
    <p:sldId id="259" r:id="rId13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400D"/>
    <a:srgbClr val="F6491A"/>
    <a:srgbClr val="DA51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6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3CC5F-6FF1-452A-9971-057BDC7CE987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6C87D6-0C2C-4FFB-9E03-5AC7B83664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EA071-64B8-49A0-A42F-67FB14C1D2A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BCA0-3521-4192-8D75-CB1B6912F6F8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322-95FB-4ECE-BD00-040FD5620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BFA0-8771-4BDF-8BF9-C3E437D75EE8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113A-B679-4860-8FE6-611DAE47E4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DFB91-C2F2-4959-AE0E-1A8954DC1B73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98BD-267D-47CB-B546-6B8B1B8D1E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5D90-BBB0-486A-B1C7-DB5EE1CB9467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60FF-5ACA-46D9-B2DE-EF98F698CA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AE94-C64C-4E69-A55A-581B503DDBBA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5FD4-52A8-43F4-985B-2379F5BE01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CF41-16CA-4599-9DF9-4D76B253F53C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A353-9CF2-4811-A1CD-8207AE4731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605F-3A38-4666-A651-63A4407C78D2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087E-95B9-46A4-AEDB-97BFAC2166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159A-2966-4736-8780-A1F344655322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CB2-C0A8-48D0-9633-3B3A19B19E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7548-BB58-4D1A-AA15-376C0D14DCBF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BF9B-69B6-4C32-AF7C-BA4B7436D4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6FA0-8923-4FDA-807E-7AC6A865BDD5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CA93-E03A-4E6E-B96F-30B6425A92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A0D5-503E-41CA-8301-6CA2A2CB86A7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1765-C6B8-4869-BE2F-09BF8ADA66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1CF05-3AD1-41CD-9339-80F1BB6FBC38}" type="datetimeFigureOut">
              <a:rPr lang="es-ES"/>
              <a:pPr>
                <a:defRPr/>
              </a:pPr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961213-CF73-4C39-B38D-6E0D039292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 descr="Portad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93360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uadroTexto 4"/>
          <p:cNvSpPr txBox="1">
            <a:spLocks noChangeArrowheads="1"/>
          </p:cNvSpPr>
          <p:nvPr/>
        </p:nvSpPr>
        <p:spPr bwMode="auto">
          <a:xfrm>
            <a:off x="2070100" y="3017838"/>
            <a:ext cx="45307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800" dirty="0">
                <a:solidFill>
                  <a:srgbClr val="FF6600"/>
                </a:solidFill>
                <a:latin typeface="OCR A Std" pitchFamily="49" charset="0"/>
                <a:ea typeface="OCR A Std" pitchFamily="49" charset="0"/>
                <a:cs typeface="OCR A Std" pitchFamily="49" charset="0"/>
              </a:rPr>
              <a:t>Redes </a:t>
            </a:r>
            <a:r>
              <a:rPr lang="es-ES" sz="2800" dirty="0" smtClean="0">
                <a:solidFill>
                  <a:srgbClr val="FF6600"/>
                </a:solidFill>
                <a:latin typeface="OCR A Std" pitchFamily="49" charset="0"/>
                <a:ea typeface="OCR A Std" pitchFamily="49" charset="0"/>
                <a:cs typeface="OCR A Std" pitchFamily="49" charset="0"/>
              </a:rPr>
              <a:t>Sociales y Web 2.0</a:t>
            </a:r>
          </a:p>
          <a:p>
            <a:pPr algn="r"/>
            <a:endParaRPr lang="es-CL" sz="2800" dirty="0">
              <a:solidFill>
                <a:srgbClr val="FF6600"/>
              </a:solidFill>
              <a:latin typeface="OCR A Std" pitchFamily="49" charset="0"/>
              <a:ea typeface="OCR A Std" pitchFamily="49" charset="0"/>
              <a:cs typeface="OCR A Std" pitchFamily="49" charset="0"/>
            </a:endParaRPr>
          </a:p>
          <a:p>
            <a:pPr algn="r"/>
            <a:r>
              <a:rPr lang="es-CL" sz="2800" dirty="0" smtClean="0">
                <a:solidFill>
                  <a:srgbClr val="FF6600"/>
                </a:solidFill>
                <a:latin typeface="OCR A Std" pitchFamily="49" charset="0"/>
                <a:ea typeface="OCR A Std" pitchFamily="49" charset="0"/>
                <a:cs typeface="OCR A Std" pitchFamily="49" charset="0"/>
              </a:rPr>
              <a:t>Cuarta unidad</a:t>
            </a:r>
            <a:endParaRPr lang="es-ES" sz="2800" dirty="0">
              <a:solidFill>
                <a:srgbClr val="FF6600"/>
              </a:solidFill>
              <a:latin typeface="OCR A Std" pitchFamily="49" charset="0"/>
              <a:ea typeface="OCR A Std" pitchFamily="49" charset="0"/>
              <a:cs typeface="OCR A Std" pitchFamily="49" charset="0"/>
            </a:endParaRPr>
          </a:p>
          <a:p>
            <a:pPr algn="r"/>
            <a:r>
              <a:rPr lang="es-ES" sz="2800" dirty="0" smtClean="0">
                <a:solidFill>
                  <a:srgbClr val="FF6600"/>
                </a:solidFill>
                <a:latin typeface="OCR A Std" pitchFamily="49" charset="0"/>
                <a:ea typeface="OCR A Std" pitchFamily="49" charset="0"/>
                <a:cs typeface="OCR A Std" pitchFamily="49" charset="0"/>
              </a:rPr>
              <a:t>   </a:t>
            </a:r>
            <a:endParaRPr lang="es-ES" sz="2800" dirty="0">
              <a:solidFill>
                <a:srgbClr val="D9D9D9"/>
              </a:solidFill>
              <a:latin typeface="OCR A Std" pitchFamily="49" charset="0"/>
              <a:ea typeface="OCR A Std" pitchFamily="49" charset="0"/>
              <a:cs typeface="OCR A Std" pitchFamily="49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313" y="1058863"/>
            <a:ext cx="6838950" cy="4806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L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200" dirty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Repasemos: ¿Cómo compartimos el Blog en nuestro muro de Facebook?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1800" dirty="0" smtClean="0">
                <a:latin typeface="Verdana" pitchFamily="34" charset="0"/>
              </a:rPr>
              <a:t>1. Ingresamos </a:t>
            </a:r>
            <a:r>
              <a:rPr lang="es-ES_tradnl" sz="1800" dirty="0">
                <a:latin typeface="Verdana" pitchFamily="34" charset="0"/>
              </a:rPr>
              <a:t>a nuestro Blog en www.blogger.com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1800" dirty="0">
                <a:latin typeface="Verdana" pitchFamily="34" charset="0"/>
              </a:rPr>
              <a:t>2. En la dirección del Blog, observamos que en la parte inferior se ubican una serie de íconos, liderados por </a:t>
            </a:r>
            <a:r>
              <a:rPr lang="es-ES_tradnl" sz="1800" dirty="0" err="1">
                <a:latin typeface="Verdana" pitchFamily="34" charset="0"/>
              </a:rPr>
              <a:t>Twitter</a:t>
            </a:r>
            <a:r>
              <a:rPr lang="es-ES_tradnl" sz="1800" dirty="0">
                <a:latin typeface="Verdana" pitchFamily="34" charset="0"/>
              </a:rPr>
              <a:t> y Facebook.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1800" dirty="0">
                <a:latin typeface="Verdana" pitchFamily="34" charset="0"/>
              </a:rPr>
              <a:t>3. Hacemos clic en el ícono de Facebook, completamos la descripción de nuestro Blog y luego hacemos clic en “Compartir enlace”.</a:t>
            </a:r>
            <a:endParaRPr lang="es-CL" sz="1800" dirty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315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319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rgbClr val="FFFFFF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13317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313" y="1058863"/>
            <a:ext cx="6838950" cy="47799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L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de evaluación:</a:t>
            </a:r>
            <a:endParaRPr lang="es-ES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800" dirty="0">
                <a:latin typeface="Verdana" pitchFamily="34" charset="0"/>
              </a:rPr>
              <a:t>Para evaluar tus competencias adquiridas en la </a:t>
            </a:r>
            <a:r>
              <a:rPr lang="es-ES_tradnl" sz="1800" dirty="0" smtClean="0">
                <a:latin typeface="Verdana" pitchFamily="34" charset="0"/>
              </a:rPr>
              <a:t>cuarta unidad, </a:t>
            </a:r>
            <a:r>
              <a:rPr lang="es-ES_tradnl" sz="1800" dirty="0" smtClean="0">
                <a:latin typeface="Verdana" pitchFamily="34" charset="0"/>
              </a:rPr>
              <a:t>te </a:t>
            </a:r>
            <a:r>
              <a:rPr lang="es-ES_tradnl" sz="1800" dirty="0">
                <a:latin typeface="Verdana" pitchFamily="34" charset="0"/>
              </a:rPr>
              <a:t>invitamos a revisar </a:t>
            </a:r>
            <a:r>
              <a:rPr lang="es-ES_tradnl" sz="1800" dirty="0" smtClean="0">
                <a:latin typeface="Verdana" pitchFamily="34" charset="0"/>
              </a:rPr>
              <a:t>las biografías </a:t>
            </a:r>
            <a:r>
              <a:rPr lang="es-ES_tradnl" sz="1800" dirty="0">
                <a:latin typeface="Verdana" pitchFamily="34" charset="0"/>
              </a:rPr>
              <a:t>de tus compañeros. </a:t>
            </a:r>
            <a:r>
              <a:rPr lang="es-ES_tradnl" sz="1800" dirty="0">
                <a:latin typeface="Verdana" pitchFamily="34" charset="0"/>
              </a:rPr>
              <a:t>Crea algún evento o comparte con ellos videos que sean </a:t>
            </a:r>
            <a:r>
              <a:rPr lang="es-ES_tradnl" sz="1800" dirty="0" smtClean="0">
                <a:latin typeface="Verdana" pitchFamily="34" charset="0"/>
              </a:rPr>
              <a:t>de interés </a:t>
            </a:r>
            <a:r>
              <a:rPr lang="es-ES_tradnl" sz="1800" dirty="0">
                <a:latin typeface="Verdana" pitchFamily="34" charset="0"/>
              </a:rPr>
              <a:t>mutuo. Luego escribe un mensaje en su biografía a modo de despedida</a:t>
            </a:r>
            <a:endParaRPr lang="es-CL" sz="1800" dirty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4339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343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rgbClr val="FFFFFF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14341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n 2" descr="ContraPortadaPP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-19050"/>
            <a:ext cx="93360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2"/>
          <p:cNvSpPr>
            <a:spLocks noGrp="1"/>
          </p:cNvSpPr>
          <p:nvPr>
            <p:ph type="subTitle" idx="1"/>
          </p:nvPr>
        </p:nvSpPr>
        <p:spPr>
          <a:xfrm>
            <a:off x="1535113" y="831850"/>
            <a:ext cx="7159625" cy="4891088"/>
          </a:xfrm>
        </p:spPr>
        <p:txBody>
          <a:bodyPr/>
          <a:lstStyle/>
          <a:p>
            <a:pPr algn="r" eaLnBrk="1" hangingPunct="1"/>
            <a:endParaRPr lang="es-ES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Cuarta Unidad: </a:t>
            </a: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Participando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a través de las redes sociales</a:t>
            </a:r>
          </a:p>
          <a:p>
            <a:pPr algn="l" eaLnBrk="1" hangingPunct="1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 Introducción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a las redes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sociales</a:t>
            </a:r>
          </a:p>
          <a:p>
            <a:pPr algn="l" eaLnBrk="1" hangingPunct="1">
              <a:buFont typeface="Arial" charset="0"/>
              <a:buAutoNum type="arabicPeriod"/>
            </a:pPr>
            <a:endParaRPr lang="es-CL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Usando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redes sociales</a:t>
            </a:r>
          </a:p>
          <a:p>
            <a:pPr algn="l" eaLnBrk="1" hangingPunct="1">
              <a:buFont typeface="Arial" charset="0"/>
              <a:buAutoNum type="arabicPeriod"/>
            </a:pP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algn="l" eaLnBrk="1" hangingPunct="1"/>
            <a:endParaRPr lang="es-ES" sz="1400" dirty="0" smtClean="0">
              <a:solidFill>
                <a:srgbClr val="898989"/>
              </a:solidFill>
            </a:endParaRPr>
          </a:p>
          <a:p>
            <a:pPr algn="just" eaLnBrk="1" hangingPunct="1"/>
            <a:endParaRPr lang="es-ES" sz="1400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grpSp>
        <p:nvGrpSpPr>
          <p:cNvPr id="3075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9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3077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5788" y="973138"/>
            <a:ext cx="6838950" cy="469139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L" sz="14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Introducción a las redes sociales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dirty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>
                <a:latin typeface="Verdana" pitchFamily="34" charset="0"/>
              </a:rPr>
              <a:t>¿Qué son las redes sociales</a:t>
            </a:r>
            <a:r>
              <a:rPr lang="es-ES" sz="1800" dirty="0" smtClean="0">
                <a:latin typeface="Verdana" pitchFamily="34" charset="0"/>
              </a:rPr>
              <a:t>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1800" dirty="0" smtClean="0">
                <a:latin typeface="Verdana" pitchFamily="34" charset="0"/>
              </a:rPr>
              <a:t>Sitios </a:t>
            </a:r>
            <a:r>
              <a:rPr lang="es-ES" sz="1800" dirty="0" smtClean="0">
                <a:latin typeface="Verdana" pitchFamily="34" charset="0"/>
              </a:rPr>
              <a:t>Webs que fomentan el intercambio de documentos, experiencias o informaciones en la Web </a:t>
            </a:r>
            <a:endParaRPr lang="es-ES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400" dirty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>
                <a:latin typeface="Verdana" pitchFamily="34" charset="0"/>
              </a:rPr>
              <a:t>Ejemplos de redes sociales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>
                <a:latin typeface="Verdana" pitchFamily="34" charset="0"/>
              </a:rPr>
              <a:t>	a) Facebook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>
                <a:latin typeface="Verdana" pitchFamily="34" charset="0"/>
              </a:rPr>
              <a:t>	b) </a:t>
            </a:r>
            <a:r>
              <a:rPr lang="es-ES" sz="1800" dirty="0" err="1" smtClean="0">
                <a:latin typeface="Verdana" pitchFamily="34" charset="0"/>
              </a:rPr>
              <a:t>Twitter</a:t>
            </a:r>
            <a:endParaRPr lang="es-ES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1800" dirty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4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6147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52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6149" name="Imagen 7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8492" y="4067680"/>
            <a:ext cx="2636246" cy="15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183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7173" name="Imagen 8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83179" y="1001967"/>
          <a:ext cx="6555179" cy="5962396"/>
        </p:xfrm>
        <a:graphic>
          <a:graphicData uri="http://schemas.openxmlformats.org/drawingml/2006/table">
            <a:tbl>
              <a:tblPr firstRow="1" firstCol="1" bandRow="1"/>
              <a:tblGrid>
                <a:gridCol w="3127207"/>
                <a:gridCol w="3427972"/>
              </a:tblGrid>
              <a:tr h="53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VENTAJAS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Disminución de las distancias geográficas.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Encontrar nuevos amigos.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Interacción entre internautas.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Colaboración nacional e internacional.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Multilingüe (idiomas).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Masificar aspectos locales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Rapidez en la información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DESVENTAJAS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Poco control de datos privados.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Posible disminución de contactos comunicacionales físicos.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Dependencia excesiva de la tecnología por parte de los usuarios.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800" kern="1200" dirty="0">
                          <a:solidFill>
                            <a:schemeClr val="tx1">
                              <a:tint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Posibilidad de invertir demasiado tiempo debido al exceso de información que puede entregar la Red Social.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5788" y="901700"/>
            <a:ext cx="6838950" cy="39385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400" dirty="0" smtClean="0"/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2. Usando las redes sociales</a:t>
            </a:r>
            <a:endParaRPr lang="es-CL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1800" dirty="0" smtClean="0">
                <a:latin typeface="Verdana" pitchFamily="34" charset="0"/>
              </a:rPr>
              <a:t>Usando Facebook: Estados, Muros y Biografía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L" sz="1800" dirty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L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4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195" name="Imagen 6" descr="Log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0"/>
            <a:ext cx="137318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205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5788" y="2436813"/>
            <a:ext cx="2847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1 CuadroTexto"/>
          <p:cNvSpPr txBox="1">
            <a:spLocks noChangeArrowheads="1"/>
          </p:cNvSpPr>
          <p:nvPr/>
        </p:nvSpPr>
        <p:spPr bwMode="auto">
          <a:xfrm>
            <a:off x="2222500" y="4978400"/>
            <a:ext cx="290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Biografía de Facebook</a:t>
            </a:r>
          </a:p>
        </p:txBody>
      </p:sp>
      <p:pic>
        <p:nvPicPr>
          <p:cNvPr id="8200" name="3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2238" y="2436813"/>
            <a:ext cx="35433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5 CuadroTexto"/>
          <p:cNvSpPr txBox="1">
            <a:spLocks noChangeArrowheads="1"/>
          </p:cNvSpPr>
          <p:nvPr/>
        </p:nvSpPr>
        <p:spPr bwMode="auto">
          <a:xfrm>
            <a:off x="5834063" y="5011738"/>
            <a:ext cx="2279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“Me gusta”</a:t>
            </a:r>
          </a:p>
        </p:txBody>
      </p:sp>
      <p:sp>
        <p:nvSpPr>
          <p:cNvPr id="7" name="6 Flecha arriba"/>
          <p:cNvSpPr/>
          <p:nvPr/>
        </p:nvSpPr>
        <p:spPr>
          <a:xfrm>
            <a:off x="6591300" y="4233863"/>
            <a:ext cx="212725" cy="703262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8638" y="3908425"/>
            <a:ext cx="44291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312" y="1058862"/>
            <a:ext cx="7007491" cy="499755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L" sz="1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800" dirty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paso: Creando un evento en </a:t>
            </a:r>
            <a:r>
              <a:rPr lang="es-ES" sz="1800" b="1" dirty="0" err="1" smtClean="0">
                <a:solidFill>
                  <a:schemeClr val="tx1"/>
                </a:solidFill>
                <a:latin typeface="Verdana" pitchFamily="34" charset="0"/>
              </a:rPr>
              <a:t>Facebook</a:t>
            </a: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800" dirty="0">
              <a:latin typeface="Verdan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800" dirty="0" smtClean="0">
                <a:latin typeface="Verdana" pitchFamily="34" charset="0"/>
              </a:rPr>
              <a:t>En </a:t>
            </a:r>
            <a:r>
              <a:rPr lang="es-ES_tradnl" sz="1800" dirty="0">
                <a:latin typeface="Verdana" pitchFamily="34" charset="0"/>
              </a:rPr>
              <a:t>primer lugar debe dirigirse a su cuenta de </a:t>
            </a:r>
            <a:r>
              <a:rPr lang="es-ES_tradnl" sz="1800" dirty="0" err="1">
                <a:latin typeface="Verdana" pitchFamily="34" charset="0"/>
              </a:rPr>
              <a:t>Facebook</a:t>
            </a:r>
            <a:r>
              <a:rPr lang="es-ES_tradnl" sz="1800" dirty="0">
                <a:latin typeface="Verdana" pitchFamily="34" charset="0"/>
              </a:rPr>
              <a:t> </a:t>
            </a:r>
            <a:r>
              <a:rPr lang="es-ES_tradnl" sz="1800" dirty="0" smtClean="0">
                <a:latin typeface="Verdana" pitchFamily="34" charset="0"/>
              </a:rPr>
              <a:t>y luego </a:t>
            </a:r>
            <a:r>
              <a:rPr lang="es-ES_tradnl" sz="1800" dirty="0">
                <a:latin typeface="Verdana" pitchFamily="34" charset="0"/>
              </a:rPr>
              <a:t>haga clic en el ícono de evento</a:t>
            </a:r>
            <a:r>
              <a:rPr lang="es-ES_tradnl" sz="1800" dirty="0" smtClean="0">
                <a:latin typeface="Verdana" pitchFamily="34" charset="0"/>
              </a:rPr>
              <a:t>,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_tradnl" sz="1800" dirty="0">
              <a:latin typeface="Verdan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800" dirty="0" smtClean="0">
                <a:latin typeface="Verdana" pitchFamily="34" charset="0"/>
              </a:rPr>
              <a:t>En </a:t>
            </a:r>
            <a:r>
              <a:rPr lang="es-ES_tradnl" sz="1800" dirty="0" smtClean="0">
                <a:latin typeface="Verdana" pitchFamily="34" charset="0"/>
              </a:rPr>
              <a:t>creación, complete: </a:t>
            </a:r>
            <a:r>
              <a:rPr lang="es-ES_tradnl" sz="1800" dirty="0">
                <a:latin typeface="Verdana" pitchFamily="34" charset="0"/>
              </a:rPr>
              <a:t>lugar, fecha, hora y la </a:t>
            </a:r>
            <a:r>
              <a:rPr lang="es-ES_tradnl" sz="1800" dirty="0" smtClean="0">
                <a:latin typeface="Verdana" pitchFamily="34" charset="0"/>
              </a:rPr>
              <a:t>     privacidad del Evento</a:t>
            </a:r>
            <a:endParaRPr lang="es-ES_tradnl" sz="1800" dirty="0" smtClean="0">
              <a:latin typeface="Verdan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_tradnl" sz="1800" dirty="0" smtClean="0">
              <a:latin typeface="Verdan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800" dirty="0" smtClean="0">
                <a:latin typeface="Verdana" pitchFamily="34" charset="0"/>
              </a:rPr>
              <a:t>Haga </a:t>
            </a:r>
            <a:r>
              <a:rPr lang="es-ES_tradnl" sz="1800" dirty="0" smtClean="0">
                <a:latin typeface="Verdana" pitchFamily="34" charset="0"/>
              </a:rPr>
              <a:t>clic en “Crear evento”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L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4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9219" name="Agrupar 11"/>
          <p:cNvGrpSpPr>
            <a:grpSpLocks/>
          </p:cNvGrpSpPr>
          <p:nvPr/>
        </p:nvGrpSpPr>
        <p:grpSpPr bwMode="auto">
          <a:xfrm>
            <a:off x="1354138" y="-3175"/>
            <a:ext cx="7988300" cy="709613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223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9221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312" y="1058863"/>
            <a:ext cx="7007491" cy="479567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200" dirty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Repasemos: ¿Cómo creamos un evento en </a:t>
            </a:r>
            <a:r>
              <a:rPr lang="es-ES" sz="1800" b="1" dirty="0" err="1" smtClean="0">
                <a:solidFill>
                  <a:schemeClr val="tx1"/>
                </a:solidFill>
                <a:latin typeface="Verdana" pitchFamily="34" charset="0"/>
              </a:rPr>
              <a:t>Facebook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?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ES_tradnl" sz="1800" dirty="0" smtClean="0">
                <a:solidFill>
                  <a:srgbClr val="898989"/>
                </a:solidFill>
                <a:latin typeface="Verdana" pitchFamily="34" charset="0"/>
              </a:rPr>
              <a:t> Ingresamos </a:t>
            </a:r>
            <a:r>
              <a:rPr lang="es-ES_tradnl" sz="1800" dirty="0">
                <a:solidFill>
                  <a:srgbClr val="898989"/>
                </a:solidFill>
                <a:latin typeface="Verdana" pitchFamily="34" charset="0"/>
              </a:rPr>
              <a:t>a nuestra cuenta de </a:t>
            </a:r>
            <a:r>
              <a:rPr lang="es-ES_tradnl" sz="1800" dirty="0">
                <a:solidFill>
                  <a:srgbClr val="898989"/>
                </a:solidFill>
                <a:latin typeface="Verdana" pitchFamily="34" charset="0"/>
              </a:rPr>
              <a:t>Facebook</a:t>
            </a:r>
            <a:r>
              <a:rPr lang="es-ES_tradnl" sz="1800" dirty="0">
                <a:solidFill>
                  <a:srgbClr val="898989"/>
                </a:solidFill>
                <a:latin typeface="Verdana" pitchFamily="34" charset="0"/>
              </a:rPr>
              <a:t> </a:t>
            </a:r>
            <a:r>
              <a:rPr lang="es-ES_tradnl" sz="1800" dirty="0" smtClean="0">
                <a:solidFill>
                  <a:srgbClr val="898989"/>
                </a:solidFill>
                <a:latin typeface="Verdana" pitchFamily="34" charset="0"/>
              </a:rPr>
              <a:t>en </a:t>
            </a:r>
            <a:r>
              <a:rPr lang="es-ES_tradnl" sz="1800" dirty="0" smtClean="0">
                <a:solidFill>
                  <a:srgbClr val="898989"/>
                </a:solidFill>
                <a:latin typeface="Verdana" pitchFamily="34" charset="0"/>
                <a:hlinkClick r:id="rId2"/>
              </a:rPr>
              <a:t>www.facebook.com</a:t>
            </a:r>
            <a:endParaRPr lang="es-ES_tradnl" sz="18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es-ES_tradnl" sz="1800" dirty="0">
              <a:solidFill>
                <a:srgbClr val="898989"/>
              </a:solidFill>
              <a:latin typeface="Verdana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ES_tradnl" sz="1800" dirty="0">
                <a:solidFill>
                  <a:srgbClr val="898989"/>
                </a:solidFill>
                <a:latin typeface="Verdana" pitchFamily="34" charset="0"/>
              </a:rPr>
              <a:t> En el menú izquierdo de nuestro panel de usuario se </a:t>
            </a:r>
            <a:r>
              <a:rPr lang="es-ES_tradnl" sz="1800" dirty="0" smtClean="0">
                <a:solidFill>
                  <a:srgbClr val="898989"/>
                </a:solidFill>
                <a:latin typeface="Verdana" pitchFamily="34" charset="0"/>
              </a:rPr>
              <a:t> sitúa </a:t>
            </a:r>
            <a:r>
              <a:rPr lang="es-ES_tradnl" sz="1800" dirty="0">
                <a:solidFill>
                  <a:srgbClr val="898989"/>
                </a:solidFill>
                <a:latin typeface="Verdana" pitchFamily="34" charset="0"/>
              </a:rPr>
              <a:t>la opción “Eventos</a:t>
            </a:r>
            <a:r>
              <a:rPr lang="es-ES_tradnl" sz="1800" dirty="0" smtClean="0">
                <a:solidFill>
                  <a:srgbClr val="898989"/>
                </a:solidFill>
                <a:latin typeface="Verdana" pitchFamily="34" charset="0"/>
              </a:rPr>
              <a:t>”.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es-ES_tradnl" sz="1800" dirty="0">
              <a:solidFill>
                <a:srgbClr val="898989"/>
              </a:solidFill>
              <a:latin typeface="Verdana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ES_tradnl" sz="1800" dirty="0">
                <a:solidFill>
                  <a:srgbClr val="898989"/>
                </a:solidFill>
                <a:latin typeface="Verdana" pitchFamily="34" charset="0"/>
              </a:rPr>
              <a:t> Seleccionamos la opción y luego debemos completar campos, como Día, Hora </a:t>
            </a:r>
            <a:r>
              <a:rPr lang="es-ES_tradnl" sz="1800" dirty="0" smtClean="0">
                <a:solidFill>
                  <a:srgbClr val="898989"/>
                </a:solidFill>
                <a:latin typeface="Verdana" pitchFamily="34" charset="0"/>
              </a:rPr>
              <a:t>y personas </a:t>
            </a:r>
            <a:r>
              <a:rPr lang="es-ES_tradnl" sz="1800" dirty="0">
                <a:solidFill>
                  <a:srgbClr val="898989"/>
                </a:solidFill>
                <a:latin typeface="Verdana" pitchFamily="34" charset="0"/>
              </a:rPr>
              <a:t>a las cuáles </a:t>
            </a:r>
            <a:r>
              <a:rPr lang="es-ES_tradnl" sz="1800" dirty="0" smtClean="0">
                <a:solidFill>
                  <a:srgbClr val="898989"/>
                </a:solidFill>
                <a:latin typeface="Verdana" pitchFamily="34" charset="0"/>
              </a:rPr>
              <a:t>invitaremos.</a:t>
            </a:r>
            <a:endParaRPr lang="es-ES" sz="1800" dirty="0">
              <a:solidFill>
                <a:srgbClr val="898989"/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4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0243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247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rgbClr val="FFFFFF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10245" name="Imagen 11" descr="VinetaPP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313" y="706438"/>
            <a:ext cx="6838950" cy="1090571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800" dirty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Conociendo </a:t>
            </a:r>
            <a:r>
              <a:rPr lang="es-ES" sz="1800" b="1" dirty="0" err="1" smtClean="0">
                <a:solidFill>
                  <a:schemeClr val="tx1"/>
                </a:solidFill>
                <a:latin typeface="Verdana" pitchFamily="34" charset="0"/>
              </a:rPr>
              <a:t>Twitter</a:t>
            </a: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L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4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1267" name="Agrupar 11"/>
          <p:cNvGrpSpPr>
            <a:grpSpLocks/>
          </p:cNvGrpSpPr>
          <p:nvPr/>
        </p:nvGrpSpPr>
        <p:grpSpPr bwMode="auto">
          <a:xfrm>
            <a:off x="1354138" y="-3175"/>
            <a:ext cx="7988300" cy="709613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273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rgbClr val="FFFFFF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11269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750" y="1678259"/>
            <a:ext cx="4325938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3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0025" y="3706074"/>
            <a:ext cx="456723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4563" y="855023"/>
            <a:ext cx="7007491" cy="53308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Actividad práctica paso a paso: Integrando las Redes Sociales en el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Blog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19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800" dirty="0">
                <a:latin typeface="Verdana" pitchFamily="34" charset="0"/>
              </a:rPr>
              <a:t>En primer lugar, diríjase a www.blogger.com y abra su cuenta de usuario</a:t>
            </a:r>
            <a:r>
              <a:rPr lang="es-ES_tradnl" sz="1800" dirty="0" smtClean="0">
                <a:latin typeface="Verdana" pitchFamily="34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_tradnl" sz="1800" dirty="0">
              <a:latin typeface="Verdana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800" dirty="0">
                <a:latin typeface="Verdana" pitchFamily="34" charset="0"/>
              </a:rPr>
              <a:t>Edite algunas de las entradas que ya había creado o bien cree una nueva publicación. </a:t>
            </a:r>
            <a:endParaRPr lang="es-ES_tradnl" sz="1800" dirty="0" smtClean="0">
              <a:latin typeface="Verdana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_tradnl" sz="1800" dirty="0">
              <a:latin typeface="Verdana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800" dirty="0">
                <a:latin typeface="Verdana" pitchFamily="34" charset="0"/>
              </a:rPr>
              <a:t>Una vez creada la entrada, observará que en la parte inferior </a:t>
            </a:r>
            <a:r>
              <a:rPr lang="es-ES_tradnl" sz="1800" dirty="0" smtClean="0">
                <a:latin typeface="Verdana" pitchFamily="34" charset="0"/>
              </a:rPr>
              <a:t>se encontrarán </a:t>
            </a:r>
            <a:r>
              <a:rPr lang="es-ES_tradnl" sz="1800" dirty="0">
                <a:latin typeface="Verdana" pitchFamily="34" charset="0"/>
              </a:rPr>
              <a:t>los íconos de las Redes Sociales más importantes</a:t>
            </a:r>
            <a:r>
              <a:rPr lang="es-ES_tradnl" sz="1800" dirty="0" smtClean="0">
                <a:latin typeface="Verdana" pitchFamily="34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_tradnl" sz="1800" dirty="0">
              <a:latin typeface="Verdana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800" dirty="0">
                <a:latin typeface="Verdana" pitchFamily="34" charset="0"/>
              </a:rPr>
              <a:t>Luego complete los campos de datos y publique su entrada que se publicará en su </a:t>
            </a:r>
            <a:r>
              <a:rPr lang="es-ES_tradnl" sz="1800" dirty="0" smtClean="0">
                <a:latin typeface="Verdana" pitchFamily="34" charset="0"/>
              </a:rPr>
              <a:t>Blog.</a:t>
            </a:r>
            <a:endParaRPr lang="es-ES" sz="1800" dirty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28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2400" dirty="0" smtClean="0">
              <a:latin typeface="Verdan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 smtClean="0"/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291" name="Agrupar 11"/>
          <p:cNvGrpSpPr>
            <a:grpSpLocks/>
          </p:cNvGrpSpPr>
          <p:nvPr/>
        </p:nvGrpSpPr>
        <p:grpSpPr bwMode="auto">
          <a:xfrm>
            <a:off x="1354138" y="-3175"/>
            <a:ext cx="7988300" cy="709613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295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rgbClr val="FFFFFF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12293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456</Words>
  <Application>Microsoft Office PowerPoint</Application>
  <PresentationFormat>Presentación en pantalla (4:3)</PresentationFormat>
  <Paragraphs>147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OCR A Std</vt:lpstr>
      <vt:lpstr>Verdana</vt:lpstr>
      <vt:lpstr>Symbol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202</cp:revision>
  <dcterms:created xsi:type="dcterms:W3CDTF">2011-11-15T16:08:20Z</dcterms:created>
  <dcterms:modified xsi:type="dcterms:W3CDTF">2013-01-03T18:37:33Z</dcterms:modified>
</cp:coreProperties>
</file>