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302" r:id="rId3"/>
    <p:sldId id="281" r:id="rId4"/>
    <p:sldId id="282" r:id="rId5"/>
    <p:sldId id="283" r:id="rId6"/>
    <p:sldId id="284" r:id="rId7"/>
    <p:sldId id="293" r:id="rId8"/>
    <p:sldId id="300" r:id="rId9"/>
    <p:sldId id="285" r:id="rId10"/>
    <p:sldId id="290" r:id="rId11"/>
    <p:sldId id="291" r:id="rId12"/>
    <p:sldId id="292" r:id="rId13"/>
    <p:sldId id="294" r:id="rId14"/>
    <p:sldId id="295" r:id="rId15"/>
    <p:sldId id="296" r:id="rId16"/>
    <p:sldId id="297" r:id="rId17"/>
    <p:sldId id="298" r:id="rId18"/>
    <p:sldId id="299" r:id="rId19"/>
    <p:sldId id="301" r:id="rId20"/>
    <p:sldId id="259" r:id="rId21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5400D"/>
    <a:srgbClr val="F6491A"/>
    <a:srgbClr val="DA512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2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ACCF2-FE8A-4180-9C88-922EDC21C30C}" type="datetimeFigureOut">
              <a:rPr lang="es-ES" smtClean="0"/>
              <a:pPr/>
              <a:t>03/01/2013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6F9AA-C549-4F6B-B733-23B0503718B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81086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6F9AA-C549-4F6B-B733-23B0503718B9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03/01/2013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16062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03/01/2013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13156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03/01/2013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16421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03/01/2013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63585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03/01/2013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48755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03/01/2013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5417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03/01/2013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66531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03/01/2013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99241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03/01/2013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8819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03/01/2013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81864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03/01/2013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1178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52CA0-71A9-0A45-B962-A2F4D319C524}" type="datetimeFigureOut">
              <a:rPr lang="es-ES" smtClean="0"/>
              <a:pPr/>
              <a:t>03/01/2013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5182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facebook.com/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youtube.com/watch?v=BLf3tlsCYmo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mail.com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ortadaPP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2426" y="-19537"/>
            <a:ext cx="9336426" cy="6986778"/>
          </a:xfrm>
          <a:prstGeom prst="rect">
            <a:avLst/>
          </a:prstGeom>
        </p:spPr>
      </p:pic>
      <p:sp>
        <p:nvSpPr>
          <p:cNvPr id="10" name="CuadroTexto 4"/>
          <p:cNvSpPr txBox="1"/>
          <p:nvPr/>
        </p:nvSpPr>
        <p:spPr>
          <a:xfrm>
            <a:off x="2140964" y="3017387"/>
            <a:ext cx="45302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spc="-150" dirty="0" smtClean="0">
                <a:solidFill>
                  <a:srgbClr val="FF6600"/>
                </a:solidFill>
                <a:latin typeface="OCR A Std"/>
                <a:cs typeface="OCR A Std"/>
              </a:rPr>
              <a:t>Redes Sociales</a:t>
            </a:r>
          </a:p>
          <a:p>
            <a:pPr algn="r"/>
            <a:r>
              <a:rPr lang="es-CL" sz="2800" spc="-150" dirty="0" smtClean="0">
                <a:solidFill>
                  <a:srgbClr val="FF6600"/>
                </a:solidFill>
                <a:latin typeface="OCR A Std"/>
                <a:cs typeface="OCR A Std"/>
              </a:rPr>
              <a:t>Y Web 2.0</a:t>
            </a:r>
          </a:p>
          <a:p>
            <a:pPr algn="r"/>
            <a:endParaRPr lang="es-CL" sz="2800" spc="-150" dirty="0" smtClean="0">
              <a:solidFill>
                <a:srgbClr val="FF6600"/>
              </a:solidFill>
              <a:latin typeface="OCR A Std"/>
              <a:cs typeface="OCR A Std"/>
            </a:endParaRPr>
          </a:p>
          <a:p>
            <a:pPr algn="r"/>
            <a:r>
              <a:rPr lang="es-CL" sz="2800" spc="-150" dirty="0" smtClean="0">
                <a:solidFill>
                  <a:srgbClr val="FF6600"/>
                </a:solidFill>
                <a:latin typeface="OCR A Std"/>
                <a:cs typeface="OCR A Std"/>
              </a:rPr>
              <a:t>Primera unidad</a:t>
            </a:r>
            <a:endParaRPr lang="es-ES" sz="2800" spc="-150" dirty="0" smtClean="0">
              <a:solidFill>
                <a:srgbClr val="FF6600"/>
              </a:solidFill>
              <a:latin typeface="OCR A Std"/>
              <a:cs typeface="OCR A Std"/>
            </a:endParaRPr>
          </a:p>
          <a:p>
            <a:pPr algn="r"/>
            <a:r>
              <a:rPr lang="es-ES" sz="2800" spc="-150" dirty="0" smtClean="0">
                <a:solidFill>
                  <a:srgbClr val="FF6600"/>
                </a:solidFill>
                <a:latin typeface="OCR A Std"/>
                <a:cs typeface="OCR A Std"/>
              </a:rPr>
              <a:t>   </a:t>
            </a:r>
            <a:endParaRPr lang="es-ES" sz="2800" dirty="0">
              <a:solidFill>
                <a:schemeClr val="bg1">
                  <a:lumMod val="85000"/>
                </a:schemeClr>
              </a:solidFill>
              <a:latin typeface="OCR A Std"/>
              <a:cs typeface="OCR A St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40300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38923" y="1059021"/>
            <a:ext cx="6838461" cy="4380487"/>
          </a:xfrm>
        </p:spPr>
        <p:txBody>
          <a:bodyPr>
            <a:normAutofit/>
          </a:bodyPr>
          <a:lstStyle/>
          <a:p>
            <a:pPr lvl="0" algn="l">
              <a:buFont typeface="Arial" pitchFamily="34" charset="0"/>
              <a:buChar char="•"/>
            </a:pPr>
            <a:endParaRPr lang="es-CL" sz="1800" dirty="0" smtClean="0">
              <a:latin typeface="Verdana" pitchFamily="34" charset="0"/>
            </a:endParaRPr>
          </a:p>
          <a:p>
            <a:pPr algn="l"/>
            <a:endParaRPr lang="es-ES" sz="2200" dirty="0">
              <a:latin typeface="Verdana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</a:rPr>
              <a:t> Repasemos</a:t>
            </a:r>
          </a:p>
          <a:p>
            <a:pPr algn="l"/>
            <a:endParaRPr lang="es-ES" sz="1800" b="1" dirty="0">
              <a:solidFill>
                <a:schemeClr val="tx1"/>
              </a:solidFill>
              <a:latin typeface="Verdana" pitchFamily="34" charset="0"/>
            </a:endParaRPr>
          </a:p>
          <a:p>
            <a:pPr algn="l"/>
            <a:endParaRPr lang="es-ES" sz="18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Acceda a 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www.facebook.com</a:t>
            </a: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Complete el registro, </a:t>
            </a: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incluyendo 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el campo de seguridad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Comience a utilizar Facebook. 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s-CL" sz="2800" dirty="0" smtClean="0">
              <a:latin typeface="Verdana" pitchFamily="34" charset="0"/>
            </a:endParaRPr>
          </a:p>
          <a:p>
            <a:endParaRPr lang="es-ES" sz="2800" dirty="0" smtClean="0">
              <a:latin typeface="Verdana" pitchFamily="34" charset="0"/>
            </a:endParaRPr>
          </a:p>
          <a:p>
            <a:endParaRPr lang="es-ES" sz="2800" dirty="0" smtClean="0">
              <a:latin typeface="Verdana" pitchFamily="34" charset="0"/>
            </a:endParaRPr>
          </a:p>
          <a:p>
            <a:pPr algn="l"/>
            <a:endParaRPr lang="es-CL" sz="2400" dirty="0" smtClean="0">
              <a:latin typeface="Verdana" pitchFamily="34" charset="0"/>
            </a:endParaRPr>
          </a:p>
          <a:p>
            <a:pPr algn="just"/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endParaRPr lang="es-ES" sz="1400" dirty="0" smtClean="0"/>
          </a:p>
          <a:p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8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9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0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prstClr val="white"/>
                </a:solidFill>
                <a:latin typeface="OCR A Std"/>
                <a:cs typeface="OCR A Std"/>
              </a:endParaRPr>
            </a:p>
          </p:txBody>
        </p:sp>
      </p:grpSp>
      <p:pic>
        <p:nvPicPr>
          <p:cNvPr id="12" name="Imagen 11" descr="VinetaPP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  <p:sp>
        <p:nvSpPr>
          <p:cNvPr id="13" name="CuadroTexto 8"/>
          <p:cNvSpPr txBox="1"/>
          <p:nvPr/>
        </p:nvSpPr>
        <p:spPr>
          <a:xfrm>
            <a:off x="6870909" y="134700"/>
            <a:ext cx="18748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 smtClean="0">
                <a:solidFill>
                  <a:schemeClr val="bg1"/>
                </a:solidFill>
                <a:latin typeface="OCR A Std"/>
                <a:cs typeface="OCR A Std"/>
              </a:rPr>
              <a:t>Redes Sociales y Web 2.0</a:t>
            </a:r>
            <a:endParaRPr lang="es-ES" sz="1100" dirty="0">
              <a:solidFill>
                <a:schemeClr val="bg1"/>
              </a:solidFill>
              <a:latin typeface="OCR A Std"/>
              <a:cs typeface="OCR A St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5958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38923" y="1059021"/>
            <a:ext cx="6838461" cy="4730401"/>
          </a:xfrm>
        </p:spPr>
        <p:txBody>
          <a:bodyPr>
            <a:normAutofit/>
          </a:bodyPr>
          <a:lstStyle/>
          <a:p>
            <a:pPr lvl="0" algn="l"/>
            <a:endParaRPr lang="es-CL" sz="1800" dirty="0" smtClean="0">
              <a:latin typeface="Verdana" pitchFamily="34" charset="0"/>
            </a:endParaRPr>
          </a:p>
          <a:p>
            <a:pPr marL="285750" lvl="0" indent="-285750" algn="l">
              <a:buFont typeface="Arial" pitchFamily="34" charset="0"/>
              <a:buChar char="•"/>
            </a:pPr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</a:rPr>
              <a:t>El registro múltiple en Gmail y Facebook</a:t>
            </a:r>
          </a:p>
          <a:p>
            <a:pPr marL="285750" lvl="0" indent="-285750" algn="l">
              <a:buFont typeface="Arial" pitchFamily="34" charset="0"/>
              <a:buChar char="•"/>
            </a:pPr>
            <a:endParaRPr lang="es-ES" sz="1800" dirty="0" smtClean="0">
              <a:latin typeface="Verdana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" sz="1800" dirty="0" smtClean="0">
                <a:latin typeface="Verdana" pitchFamily="34" charset="0"/>
              </a:rPr>
              <a:t>Importancia del registro múltiple en diversas redes sociales, tales como Twitter y Youtube, con la misma cuenta de correo electrónico de Gmail. </a:t>
            </a:r>
          </a:p>
          <a:p>
            <a:pPr algn="l"/>
            <a:endParaRPr lang="es-CL" sz="2800" dirty="0" smtClean="0">
              <a:latin typeface="Verdana" pitchFamily="34" charset="0"/>
            </a:endParaRPr>
          </a:p>
          <a:p>
            <a:pPr algn="l"/>
            <a:endParaRPr lang="es-CL" sz="2800" dirty="0" smtClean="0">
              <a:latin typeface="Verdana" pitchFamily="34" charset="0"/>
            </a:endParaRPr>
          </a:p>
          <a:p>
            <a:endParaRPr lang="es-ES" sz="2800" dirty="0" smtClean="0">
              <a:latin typeface="Verdana" pitchFamily="34" charset="0"/>
            </a:endParaRPr>
          </a:p>
          <a:p>
            <a:endParaRPr lang="es-ES" sz="2800" dirty="0" smtClean="0">
              <a:latin typeface="Verdana" pitchFamily="34" charset="0"/>
            </a:endParaRPr>
          </a:p>
          <a:p>
            <a:pPr algn="l"/>
            <a:endParaRPr lang="es-CL" sz="2400" dirty="0" smtClean="0">
              <a:latin typeface="Verdana" pitchFamily="34" charset="0"/>
            </a:endParaRPr>
          </a:p>
          <a:p>
            <a:pPr algn="just"/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endParaRPr lang="es-ES" sz="1400" dirty="0" smtClean="0"/>
          </a:p>
          <a:p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8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9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0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prstClr val="white"/>
                </a:solidFill>
                <a:latin typeface="OCR A Std"/>
                <a:cs typeface="OCR A Std"/>
              </a:endParaRPr>
            </a:p>
          </p:txBody>
        </p:sp>
      </p:grpSp>
      <p:pic>
        <p:nvPicPr>
          <p:cNvPr id="12" name="Imagen 11" descr="VinetaPP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0680" y="3248942"/>
            <a:ext cx="1503680" cy="1503680"/>
          </a:xfrm>
          <a:prstGeom prst="rect">
            <a:avLst/>
          </a:prstGeom>
        </p:spPr>
      </p:pic>
      <p:sp>
        <p:nvSpPr>
          <p:cNvPr id="13" name="CuadroTexto 8"/>
          <p:cNvSpPr txBox="1"/>
          <p:nvPr/>
        </p:nvSpPr>
        <p:spPr>
          <a:xfrm>
            <a:off x="6870909" y="134700"/>
            <a:ext cx="18748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 smtClean="0">
                <a:solidFill>
                  <a:schemeClr val="bg1"/>
                </a:solidFill>
                <a:latin typeface="OCR A Std"/>
                <a:cs typeface="OCR A Std"/>
              </a:rPr>
              <a:t>Redes Sociales y Web 2.0</a:t>
            </a:r>
            <a:endParaRPr lang="es-ES" sz="1100" dirty="0">
              <a:solidFill>
                <a:schemeClr val="bg1"/>
              </a:solidFill>
              <a:latin typeface="OCR A Std"/>
              <a:cs typeface="OCR A St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8309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38923" y="1059021"/>
            <a:ext cx="7099719" cy="3716179"/>
          </a:xfrm>
        </p:spPr>
        <p:txBody>
          <a:bodyPr>
            <a:normAutofit/>
          </a:bodyPr>
          <a:lstStyle/>
          <a:p>
            <a:pPr lvl="0" algn="l">
              <a:buFont typeface="Arial" pitchFamily="34" charset="0"/>
              <a:buChar char="•"/>
            </a:pPr>
            <a:endParaRPr lang="es-CL" sz="1400" dirty="0" smtClean="0">
              <a:latin typeface="Verdana" pitchFamily="34" charset="0"/>
            </a:endParaRPr>
          </a:p>
          <a:p>
            <a:pPr lvl="0" algn="r"/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</a:rPr>
              <a:t>5. Intercambiar y comunicar en la WEB 2.0</a:t>
            </a:r>
            <a:endParaRPr lang="es-ES" sz="1800" dirty="0">
              <a:latin typeface="Verdana" pitchFamily="34" charset="0"/>
            </a:endParaRPr>
          </a:p>
          <a:p>
            <a:pPr lvl="0" algn="l"/>
            <a:endParaRPr lang="es-CL" sz="1800" dirty="0" smtClean="0">
              <a:latin typeface="Verdana" pitchFamily="34" charset="0"/>
            </a:endParaRPr>
          </a:p>
          <a:p>
            <a:pPr lvl="0" algn="l"/>
            <a:endParaRPr lang="es-ES" sz="1800" dirty="0">
              <a:latin typeface="Verdana" pitchFamily="34" charset="0"/>
            </a:endParaRPr>
          </a:p>
          <a:p>
            <a:pPr marL="285750" lvl="0" indent="-285750" algn="l">
              <a:buFont typeface="Arial" pitchFamily="34" charset="0"/>
              <a:buChar char="•"/>
            </a:pPr>
            <a:r>
              <a:rPr lang="es-ES" sz="1800" b="1" dirty="0" smtClean="0">
                <a:latin typeface="Verdana" pitchFamily="34" charset="0"/>
              </a:rPr>
              <a:t>Los Blogs: importancia y creación de uno a modo de portafolio</a:t>
            </a:r>
          </a:p>
          <a:p>
            <a:pPr marL="285750" lvl="0" indent="-285750" algn="l">
              <a:buFont typeface="Arial" pitchFamily="34" charset="0"/>
              <a:buChar char="•"/>
            </a:pPr>
            <a:endParaRPr lang="es-ES" sz="1800" b="1" dirty="0" smtClean="0">
              <a:latin typeface="Verdana" pitchFamily="34" charset="0"/>
            </a:endParaRPr>
          </a:p>
          <a:p>
            <a:pPr marL="285750" lvl="0" indent="-285750" algn="l">
              <a:buFont typeface="Arial" pitchFamily="34" charset="0"/>
              <a:buChar char="•"/>
            </a:pPr>
            <a:r>
              <a:rPr lang="es-ES" sz="1800" dirty="0" smtClean="0">
                <a:latin typeface="Verdana" pitchFamily="34" charset="0"/>
              </a:rPr>
              <a:t>¿Qué es un blog? Observemos el siguiente video</a:t>
            </a:r>
          </a:p>
          <a:p>
            <a:pPr lvl="0"/>
            <a:endParaRPr lang="es-ES" sz="1800" dirty="0" smtClean="0">
              <a:latin typeface="Verdana" pitchFamily="34" charset="0"/>
              <a:hlinkClick r:id="rId2"/>
            </a:endParaRPr>
          </a:p>
          <a:p>
            <a:pPr lvl="0"/>
            <a:endParaRPr lang="es-ES" sz="1800" dirty="0" smtClean="0">
              <a:latin typeface="Verdana" pitchFamily="34" charset="0"/>
              <a:hlinkClick r:id="rId2"/>
            </a:endParaRPr>
          </a:p>
          <a:p>
            <a:pPr lvl="0"/>
            <a:r>
              <a:rPr lang="es-ES" sz="1800" dirty="0" smtClean="0">
                <a:latin typeface="Verdana" pitchFamily="34" charset="0"/>
                <a:hlinkClick r:id="rId2"/>
              </a:rPr>
              <a:t>¿Qué es un Blog?</a:t>
            </a:r>
            <a:endParaRPr lang="es-ES" sz="1800" dirty="0" smtClean="0">
              <a:latin typeface="Verdana" pitchFamily="34" charset="0"/>
            </a:endParaRPr>
          </a:p>
          <a:p>
            <a:pPr lvl="0" algn="l"/>
            <a:endParaRPr lang="es-ES" sz="1800" dirty="0" smtClean="0">
              <a:latin typeface="Verdana" pitchFamily="34" charset="0"/>
            </a:endParaRPr>
          </a:p>
          <a:p>
            <a:pPr algn="l"/>
            <a:endParaRPr lang="es-CL" sz="2800" dirty="0" smtClean="0">
              <a:latin typeface="Verdana" pitchFamily="34" charset="0"/>
            </a:endParaRPr>
          </a:p>
          <a:p>
            <a:pPr algn="l"/>
            <a:endParaRPr lang="es-CL" sz="2800" dirty="0" smtClean="0">
              <a:latin typeface="Verdana" pitchFamily="34" charset="0"/>
            </a:endParaRPr>
          </a:p>
          <a:p>
            <a:endParaRPr lang="es-ES" sz="2800" dirty="0" smtClean="0">
              <a:latin typeface="Verdana" pitchFamily="34" charset="0"/>
            </a:endParaRPr>
          </a:p>
          <a:p>
            <a:endParaRPr lang="es-ES" sz="2800" dirty="0" smtClean="0">
              <a:latin typeface="Verdana" pitchFamily="34" charset="0"/>
            </a:endParaRPr>
          </a:p>
          <a:p>
            <a:pPr algn="l"/>
            <a:endParaRPr lang="es-CL" sz="2400" dirty="0" smtClean="0">
              <a:latin typeface="Verdana" pitchFamily="34" charset="0"/>
            </a:endParaRPr>
          </a:p>
          <a:p>
            <a:pPr algn="just"/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endParaRPr lang="es-ES" sz="1400" dirty="0" smtClean="0"/>
          </a:p>
          <a:p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8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9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0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prstClr val="white"/>
                </a:solidFill>
                <a:latin typeface="OCR A Std"/>
                <a:cs typeface="OCR A Std"/>
              </a:endParaRPr>
            </a:p>
          </p:txBody>
        </p:sp>
      </p:grpSp>
      <p:pic>
        <p:nvPicPr>
          <p:cNvPr id="12" name="Imagen 11" descr="VinetaPP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  <p:sp>
        <p:nvSpPr>
          <p:cNvPr id="13" name="CuadroTexto 8"/>
          <p:cNvSpPr txBox="1"/>
          <p:nvPr/>
        </p:nvSpPr>
        <p:spPr>
          <a:xfrm>
            <a:off x="6870909" y="134700"/>
            <a:ext cx="18748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 smtClean="0">
                <a:solidFill>
                  <a:schemeClr val="bg1"/>
                </a:solidFill>
                <a:latin typeface="OCR A Std"/>
                <a:cs typeface="OCR A Std"/>
              </a:rPr>
              <a:t>Redes Sociales y Web 2.0</a:t>
            </a:r>
            <a:endParaRPr lang="es-ES" sz="1100" dirty="0">
              <a:solidFill>
                <a:schemeClr val="bg1"/>
              </a:solidFill>
              <a:latin typeface="OCR A Std"/>
              <a:cs typeface="OCR A St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4399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38923" y="1059021"/>
            <a:ext cx="6838461" cy="4779071"/>
          </a:xfrm>
        </p:spPr>
        <p:txBody>
          <a:bodyPr>
            <a:normAutofit/>
          </a:bodyPr>
          <a:lstStyle/>
          <a:p>
            <a:pPr lvl="0" algn="l">
              <a:buFont typeface="Arial" pitchFamily="34" charset="0"/>
              <a:buChar char="•"/>
            </a:pPr>
            <a:endParaRPr lang="es-CL" sz="1800" dirty="0" smtClean="0">
              <a:latin typeface="Verdana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s-ES" sz="1800" b="1" dirty="0">
                <a:solidFill>
                  <a:schemeClr val="tx1"/>
                </a:solidFill>
                <a:latin typeface="Verdana" pitchFamily="34" charset="0"/>
              </a:rPr>
              <a:t>Actividad práctica paso a paso: creando un </a:t>
            </a:r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</a:rPr>
              <a:t>Blog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s-ES" sz="1800" b="1" dirty="0">
              <a:solidFill>
                <a:schemeClr val="tx1"/>
              </a:solidFill>
              <a:latin typeface="Verdana" pitchFamily="34" charset="0"/>
            </a:endParaRPr>
          </a:p>
          <a:p>
            <a:pPr algn="l"/>
            <a:endParaRPr lang="es-ES" sz="2200" b="1" dirty="0">
              <a:solidFill>
                <a:schemeClr val="tx1"/>
              </a:solidFill>
              <a:latin typeface="Verdana" pitchFamily="34" charset="0"/>
            </a:endParaRPr>
          </a:p>
          <a:p>
            <a:pPr algn="l"/>
            <a:endParaRPr lang="es-ES" sz="2800" dirty="0" smtClean="0">
              <a:latin typeface="Verdana" pitchFamily="34" charset="0"/>
            </a:endParaRPr>
          </a:p>
          <a:p>
            <a:pPr algn="l"/>
            <a:endParaRPr lang="es-CL" sz="2400" dirty="0" smtClean="0">
              <a:latin typeface="Verdana" pitchFamily="34" charset="0"/>
            </a:endParaRPr>
          </a:p>
          <a:p>
            <a:pPr algn="just"/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endParaRPr lang="es-ES" sz="1400" dirty="0" smtClean="0"/>
          </a:p>
          <a:p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8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9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0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prstClr val="white"/>
                </a:solidFill>
                <a:latin typeface="OCR A Std"/>
                <a:cs typeface="OCR A Std"/>
              </a:endParaRPr>
            </a:p>
          </p:txBody>
        </p:sp>
      </p:grpSp>
      <p:pic>
        <p:nvPicPr>
          <p:cNvPr id="12" name="Imagen 11" descr="VinetaPP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3215" y="2261553"/>
            <a:ext cx="441325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2117" y="2879884"/>
            <a:ext cx="2676525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7552" y="4543743"/>
            <a:ext cx="3998913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6475" y="2950687"/>
            <a:ext cx="15430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720434">
            <a:off x="5234940" y="4316834"/>
            <a:ext cx="15430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uadroTexto 8"/>
          <p:cNvSpPr txBox="1"/>
          <p:nvPr/>
        </p:nvSpPr>
        <p:spPr>
          <a:xfrm>
            <a:off x="6870909" y="134700"/>
            <a:ext cx="18748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 smtClean="0">
                <a:solidFill>
                  <a:schemeClr val="bg1"/>
                </a:solidFill>
                <a:latin typeface="OCR A Std"/>
                <a:cs typeface="OCR A Std"/>
              </a:rPr>
              <a:t>Redes Sociales y Web 2.0</a:t>
            </a:r>
            <a:endParaRPr lang="es-ES" sz="1100" dirty="0">
              <a:solidFill>
                <a:schemeClr val="bg1"/>
              </a:solidFill>
              <a:latin typeface="OCR A Std"/>
              <a:cs typeface="OCR A St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0020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38923" y="1059021"/>
            <a:ext cx="6838461" cy="4779071"/>
          </a:xfrm>
        </p:spPr>
        <p:txBody>
          <a:bodyPr>
            <a:normAutofit/>
          </a:bodyPr>
          <a:lstStyle/>
          <a:p>
            <a:pPr lvl="0" algn="l">
              <a:buFont typeface="Arial" pitchFamily="34" charset="0"/>
              <a:buChar char="•"/>
            </a:pPr>
            <a:endParaRPr lang="es-CL" sz="1800" dirty="0" smtClean="0">
              <a:latin typeface="Verdana" pitchFamily="34" charset="0"/>
            </a:endParaRPr>
          </a:p>
          <a:p>
            <a:pPr algn="l"/>
            <a:endParaRPr lang="es-ES" sz="2200" b="1" dirty="0">
              <a:solidFill>
                <a:schemeClr val="tx1"/>
              </a:solidFill>
              <a:latin typeface="Verdana" pitchFamily="34" charset="0"/>
            </a:endParaRPr>
          </a:p>
          <a:p>
            <a:pPr algn="l"/>
            <a:endParaRPr lang="es-ES" sz="2800" dirty="0" smtClean="0">
              <a:latin typeface="Verdana" pitchFamily="34" charset="0"/>
            </a:endParaRPr>
          </a:p>
          <a:p>
            <a:endParaRPr lang="es-ES" sz="2800" dirty="0" smtClean="0">
              <a:latin typeface="Verdana" pitchFamily="34" charset="0"/>
            </a:endParaRPr>
          </a:p>
          <a:p>
            <a:pPr algn="l"/>
            <a:endParaRPr lang="es-CL" sz="2400" dirty="0" smtClean="0">
              <a:latin typeface="Verdana" pitchFamily="34" charset="0"/>
            </a:endParaRPr>
          </a:p>
          <a:p>
            <a:pPr algn="just"/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endParaRPr lang="es-ES" sz="1400" dirty="0" smtClean="0"/>
          </a:p>
          <a:p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8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9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0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prstClr val="white"/>
                </a:solidFill>
                <a:latin typeface="OCR A Std"/>
                <a:cs typeface="OCR A Std"/>
              </a:endParaRPr>
            </a:p>
          </p:txBody>
        </p:sp>
      </p:grpSp>
      <p:pic>
        <p:nvPicPr>
          <p:cNvPr id="12" name="Imagen 11" descr="VinetaPP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3709" y="1371599"/>
            <a:ext cx="3379278" cy="238307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0962" y="2209799"/>
            <a:ext cx="3136566" cy="2286683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7510" y="3754674"/>
            <a:ext cx="2831675" cy="221808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82893">
            <a:off x="4013834" y="2360227"/>
            <a:ext cx="15430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597052">
            <a:off x="4131461" y="3774944"/>
            <a:ext cx="15430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uadroTexto 8"/>
          <p:cNvSpPr txBox="1"/>
          <p:nvPr/>
        </p:nvSpPr>
        <p:spPr>
          <a:xfrm>
            <a:off x="6870909" y="134700"/>
            <a:ext cx="18748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 smtClean="0">
                <a:solidFill>
                  <a:schemeClr val="bg1"/>
                </a:solidFill>
                <a:latin typeface="OCR A Std"/>
                <a:cs typeface="OCR A Std"/>
              </a:rPr>
              <a:t>Redes Sociales y Web 2.0</a:t>
            </a:r>
            <a:endParaRPr lang="es-ES" sz="1100" dirty="0">
              <a:solidFill>
                <a:schemeClr val="bg1"/>
              </a:solidFill>
              <a:latin typeface="OCR A Std"/>
              <a:cs typeface="OCR A St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5725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38923" y="1059021"/>
            <a:ext cx="6838461" cy="4779071"/>
          </a:xfrm>
        </p:spPr>
        <p:txBody>
          <a:bodyPr>
            <a:normAutofit/>
          </a:bodyPr>
          <a:lstStyle/>
          <a:p>
            <a:pPr lvl="0" algn="l">
              <a:buFont typeface="Arial" pitchFamily="34" charset="0"/>
              <a:buChar char="•"/>
            </a:pPr>
            <a:endParaRPr lang="es-CL" sz="1800" dirty="0" smtClean="0">
              <a:latin typeface="Verdana" pitchFamily="34" charset="0"/>
            </a:endParaRPr>
          </a:p>
          <a:p>
            <a:pPr algn="l"/>
            <a:endParaRPr lang="es-ES" sz="2200" b="1" dirty="0">
              <a:solidFill>
                <a:schemeClr val="tx1"/>
              </a:solidFill>
              <a:latin typeface="Verdana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</a:rPr>
              <a:t> Actividad práctica paso a paso: insertando un video en Blog y Facebook</a:t>
            </a:r>
            <a:endParaRPr lang="es-ES" sz="2800" dirty="0" smtClean="0">
              <a:latin typeface="Verdana" pitchFamily="34" charset="0"/>
            </a:endParaRPr>
          </a:p>
          <a:p>
            <a:endParaRPr lang="es-ES" sz="2800" dirty="0" smtClean="0">
              <a:latin typeface="Verdana" pitchFamily="34" charset="0"/>
            </a:endParaRPr>
          </a:p>
          <a:p>
            <a:r>
              <a:rPr lang="es-CL" sz="1800" b="1" dirty="0" smtClean="0">
                <a:latin typeface="Verdana" pitchFamily="34" charset="0"/>
              </a:rPr>
              <a:t>Insertando Video en Blog</a:t>
            </a:r>
          </a:p>
          <a:p>
            <a:pPr algn="just"/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endParaRPr lang="es-ES" sz="1400" dirty="0" smtClean="0"/>
          </a:p>
          <a:p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8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9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0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prstClr val="white"/>
                </a:solidFill>
                <a:latin typeface="OCR A Std"/>
                <a:cs typeface="OCR A Std"/>
              </a:endParaRPr>
            </a:p>
          </p:txBody>
        </p:sp>
      </p:grpSp>
      <p:pic>
        <p:nvPicPr>
          <p:cNvPr id="12" name="Imagen 11" descr="VinetaPP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1785" y="3472462"/>
            <a:ext cx="4577753" cy="1575753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4968" y="4531360"/>
            <a:ext cx="2573674" cy="2074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Elipse"/>
          <p:cNvSpPr/>
          <p:nvPr/>
        </p:nvSpPr>
        <p:spPr>
          <a:xfrm>
            <a:off x="4145280" y="3799840"/>
            <a:ext cx="396240" cy="345440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8"/>
          <p:cNvSpPr txBox="1"/>
          <p:nvPr/>
        </p:nvSpPr>
        <p:spPr>
          <a:xfrm>
            <a:off x="6870909" y="134700"/>
            <a:ext cx="18748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 smtClean="0">
                <a:solidFill>
                  <a:schemeClr val="bg1"/>
                </a:solidFill>
                <a:latin typeface="OCR A Std"/>
                <a:cs typeface="OCR A Std"/>
              </a:rPr>
              <a:t>Redes Sociales y Web 2.0</a:t>
            </a:r>
            <a:endParaRPr lang="es-ES" sz="1100" dirty="0">
              <a:solidFill>
                <a:schemeClr val="bg1"/>
              </a:solidFill>
              <a:latin typeface="OCR A Std"/>
              <a:cs typeface="OCR A St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4441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38923" y="1059021"/>
            <a:ext cx="6838461" cy="4779071"/>
          </a:xfrm>
        </p:spPr>
        <p:txBody>
          <a:bodyPr>
            <a:normAutofit/>
          </a:bodyPr>
          <a:lstStyle/>
          <a:p>
            <a:pPr lvl="0" algn="l">
              <a:buFont typeface="Arial" pitchFamily="34" charset="0"/>
              <a:buChar char="•"/>
            </a:pPr>
            <a:endParaRPr lang="es-CL" sz="1800" dirty="0" smtClean="0">
              <a:latin typeface="Verdana" pitchFamily="34" charset="0"/>
            </a:endParaRPr>
          </a:p>
          <a:p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</a:rPr>
              <a:t>Insertando Video en Facebook</a:t>
            </a:r>
            <a:endParaRPr lang="es-ES" sz="1800" b="1" dirty="0">
              <a:solidFill>
                <a:schemeClr val="tx1"/>
              </a:solidFill>
              <a:latin typeface="Verdana" pitchFamily="34" charset="0"/>
            </a:endParaRPr>
          </a:p>
          <a:p>
            <a:pPr algn="l"/>
            <a:endParaRPr lang="es-ES" sz="2800" dirty="0" smtClean="0">
              <a:latin typeface="Verdana" pitchFamily="34" charset="0"/>
            </a:endParaRPr>
          </a:p>
          <a:p>
            <a:endParaRPr lang="es-ES" sz="2800" dirty="0" smtClean="0">
              <a:latin typeface="Verdana" pitchFamily="34" charset="0"/>
            </a:endParaRPr>
          </a:p>
          <a:p>
            <a:pPr algn="l"/>
            <a:endParaRPr lang="es-CL" sz="2400" dirty="0" smtClean="0">
              <a:latin typeface="Verdana" pitchFamily="34" charset="0"/>
            </a:endParaRPr>
          </a:p>
          <a:p>
            <a:pPr algn="just"/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endParaRPr lang="es-ES" sz="1400" dirty="0" smtClean="0"/>
          </a:p>
          <a:p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8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9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0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prstClr val="white"/>
                </a:solidFill>
                <a:latin typeface="OCR A Std"/>
                <a:cs typeface="OCR A Std"/>
              </a:endParaRPr>
            </a:p>
          </p:txBody>
        </p:sp>
      </p:grpSp>
      <p:pic>
        <p:nvPicPr>
          <p:cNvPr id="12" name="Imagen 11" descr="VinetaPP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7741" y="1968500"/>
            <a:ext cx="58340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2961" y="4138930"/>
            <a:ext cx="3603625" cy="208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908733">
            <a:off x="3733768" y="3538707"/>
            <a:ext cx="1175137" cy="71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uadroTexto 8"/>
          <p:cNvSpPr txBox="1"/>
          <p:nvPr/>
        </p:nvSpPr>
        <p:spPr>
          <a:xfrm>
            <a:off x="6870909" y="134700"/>
            <a:ext cx="18748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 smtClean="0">
                <a:solidFill>
                  <a:schemeClr val="bg1"/>
                </a:solidFill>
                <a:latin typeface="OCR A Std"/>
                <a:cs typeface="OCR A Std"/>
              </a:rPr>
              <a:t>Redes Sociales y Web 2.0</a:t>
            </a:r>
            <a:endParaRPr lang="es-ES" sz="1100" dirty="0">
              <a:solidFill>
                <a:schemeClr val="bg1"/>
              </a:solidFill>
              <a:latin typeface="OCR A Std"/>
              <a:cs typeface="OCR A St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4441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38923" y="1059021"/>
            <a:ext cx="6838461" cy="4779071"/>
          </a:xfrm>
        </p:spPr>
        <p:txBody>
          <a:bodyPr>
            <a:normAutofit/>
          </a:bodyPr>
          <a:lstStyle/>
          <a:p>
            <a:pPr lvl="0" algn="l">
              <a:buFont typeface="Arial" pitchFamily="34" charset="0"/>
              <a:buChar char="•"/>
            </a:pPr>
            <a:endParaRPr lang="es-CL" sz="1800" dirty="0" smtClean="0">
              <a:latin typeface="Verdana" pitchFamily="34" charset="0"/>
            </a:endParaRPr>
          </a:p>
          <a:p>
            <a:pPr algn="l"/>
            <a:endParaRPr lang="es-ES" sz="2200" b="1" dirty="0">
              <a:solidFill>
                <a:schemeClr val="tx1"/>
              </a:solidFill>
              <a:latin typeface="Verdana" pitchFamily="34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</a:rPr>
              <a:t>Actividad </a:t>
            </a:r>
            <a:r>
              <a:rPr lang="es-ES" sz="1800" b="1" dirty="0">
                <a:solidFill>
                  <a:schemeClr val="tx1"/>
                </a:solidFill>
                <a:latin typeface="Verdana" pitchFamily="34" charset="0"/>
              </a:rPr>
              <a:t>de </a:t>
            </a:r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</a:rPr>
              <a:t>aprendizaje: crear un álbum de fotos en Facebook </a:t>
            </a:r>
            <a:endParaRPr lang="es-ES" sz="1800" b="1" dirty="0">
              <a:solidFill>
                <a:schemeClr val="tx1"/>
              </a:solidFill>
              <a:latin typeface="Verdana" pitchFamily="34" charset="0"/>
            </a:endParaRPr>
          </a:p>
          <a:p>
            <a:endParaRPr lang="es-ES" sz="2800" dirty="0" smtClean="0">
              <a:latin typeface="Verdana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s-ES" sz="1800" dirty="0" smtClean="0">
                <a:latin typeface="Verdana" pitchFamily="34" charset="0"/>
              </a:rPr>
              <a:t>Ingrese a la página de Inicio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s-ES" sz="1800" dirty="0" smtClean="0">
                <a:latin typeface="Verdana" pitchFamily="34" charset="0"/>
              </a:rPr>
              <a:t>Haga clic en Foto/Video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s-ES" sz="1800" dirty="0" smtClean="0">
                <a:latin typeface="Verdana" pitchFamily="34" charset="0"/>
              </a:rPr>
              <a:t>Seleccione la opción Álbum de fotos y agregue imágenes. </a:t>
            </a:r>
          </a:p>
          <a:p>
            <a:endParaRPr lang="es-ES" sz="2800" dirty="0" smtClean="0">
              <a:latin typeface="Verdana" pitchFamily="34" charset="0"/>
            </a:endParaRPr>
          </a:p>
          <a:p>
            <a:pPr algn="l"/>
            <a:endParaRPr lang="es-CL" sz="2400" dirty="0" smtClean="0">
              <a:latin typeface="Verdana" pitchFamily="34" charset="0"/>
            </a:endParaRPr>
          </a:p>
          <a:p>
            <a:pPr algn="just"/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endParaRPr lang="es-ES" sz="1400" dirty="0" smtClean="0"/>
          </a:p>
          <a:p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8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9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0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prstClr val="white"/>
                </a:solidFill>
                <a:latin typeface="OCR A Std"/>
                <a:cs typeface="OCR A Std"/>
              </a:endParaRPr>
            </a:p>
          </p:txBody>
        </p:sp>
      </p:grpSp>
      <p:pic>
        <p:nvPicPr>
          <p:cNvPr id="12" name="Imagen 11" descr="VinetaPP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  <p:sp>
        <p:nvSpPr>
          <p:cNvPr id="13" name="CuadroTexto 8"/>
          <p:cNvSpPr txBox="1"/>
          <p:nvPr/>
        </p:nvSpPr>
        <p:spPr>
          <a:xfrm>
            <a:off x="6870909" y="134700"/>
            <a:ext cx="18748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 smtClean="0">
                <a:solidFill>
                  <a:schemeClr val="bg1"/>
                </a:solidFill>
                <a:latin typeface="OCR A Std"/>
                <a:cs typeface="OCR A Std"/>
              </a:rPr>
              <a:t>Redes Sociales y Web 2.0</a:t>
            </a:r>
            <a:endParaRPr lang="es-ES" sz="1100" dirty="0">
              <a:solidFill>
                <a:schemeClr val="bg1"/>
              </a:solidFill>
              <a:latin typeface="OCR A Std"/>
              <a:cs typeface="OCR A St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4441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38923" y="1059021"/>
            <a:ext cx="7006881" cy="4779071"/>
          </a:xfrm>
        </p:spPr>
        <p:txBody>
          <a:bodyPr>
            <a:normAutofit/>
          </a:bodyPr>
          <a:lstStyle/>
          <a:p>
            <a:pPr lvl="0" algn="l">
              <a:buFont typeface="Arial" pitchFamily="34" charset="0"/>
              <a:buChar char="•"/>
            </a:pPr>
            <a:endParaRPr lang="es-CL" sz="1800" dirty="0" smtClean="0">
              <a:latin typeface="Verdana" pitchFamily="34" charset="0"/>
            </a:endParaRPr>
          </a:p>
          <a:p>
            <a:pPr algn="r"/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</a:rPr>
              <a:t>6. Una red construida por todos</a:t>
            </a:r>
          </a:p>
          <a:p>
            <a:pPr algn="l"/>
            <a:endParaRPr lang="es-CL" sz="1800" dirty="0" smtClean="0">
              <a:latin typeface="Verdana" pitchFamily="34" charset="0"/>
            </a:endParaRPr>
          </a:p>
          <a:p>
            <a:pPr algn="l"/>
            <a:endParaRPr lang="es-ES" sz="1800" dirty="0" smtClean="0">
              <a:latin typeface="Verdana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s-CL" sz="1800" b="1" dirty="0" smtClean="0">
                <a:latin typeface="Verdana" pitchFamily="34" charset="0"/>
              </a:rPr>
              <a:t>Las comunidades virtuales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s-CL" sz="1800" dirty="0" smtClean="0">
              <a:latin typeface="Verdana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s-CL" sz="1800" b="1" dirty="0" smtClean="0">
                <a:latin typeface="Verdana" pitchFamily="34" charset="0"/>
              </a:rPr>
              <a:t>Posibilidades educativas a distancia</a:t>
            </a:r>
          </a:p>
          <a:p>
            <a:pPr algn="l"/>
            <a:endParaRPr lang="es-CL" sz="1800" dirty="0" smtClean="0">
              <a:latin typeface="Verdana" pitchFamily="34" charset="0"/>
            </a:endParaRPr>
          </a:p>
          <a:p>
            <a:pPr algn="just"/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endParaRPr lang="es-ES" sz="1400" dirty="0" smtClean="0"/>
          </a:p>
          <a:p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8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9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0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prstClr val="white"/>
                </a:solidFill>
                <a:latin typeface="OCR A Std"/>
                <a:cs typeface="OCR A Std"/>
              </a:endParaRPr>
            </a:p>
          </p:txBody>
        </p:sp>
      </p:grpSp>
      <p:pic>
        <p:nvPicPr>
          <p:cNvPr id="12" name="Imagen 11" descr="VinetaPP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8647" y="4038600"/>
            <a:ext cx="1472715" cy="1283969"/>
          </a:xfrm>
          <a:prstGeom prst="rect">
            <a:avLst/>
          </a:prstGeom>
        </p:spPr>
      </p:pic>
      <p:sp>
        <p:nvSpPr>
          <p:cNvPr id="13" name="CuadroTexto 8"/>
          <p:cNvSpPr txBox="1"/>
          <p:nvPr/>
        </p:nvSpPr>
        <p:spPr>
          <a:xfrm>
            <a:off x="6870909" y="134700"/>
            <a:ext cx="18748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 smtClean="0">
                <a:solidFill>
                  <a:schemeClr val="bg1"/>
                </a:solidFill>
                <a:latin typeface="OCR A Std"/>
                <a:cs typeface="OCR A Std"/>
              </a:rPr>
              <a:t>Redes Sociales y Web 2.0</a:t>
            </a:r>
            <a:endParaRPr lang="es-ES" sz="1100" dirty="0">
              <a:solidFill>
                <a:schemeClr val="bg1"/>
              </a:solidFill>
              <a:latin typeface="OCR A Std"/>
              <a:cs typeface="OCR A St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3197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38923" y="1059021"/>
            <a:ext cx="6838461" cy="4779071"/>
          </a:xfrm>
        </p:spPr>
        <p:txBody>
          <a:bodyPr>
            <a:normAutofit/>
          </a:bodyPr>
          <a:lstStyle/>
          <a:p>
            <a:pPr lvl="0" algn="l">
              <a:buFont typeface="Arial" pitchFamily="34" charset="0"/>
              <a:buChar char="•"/>
            </a:pPr>
            <a:endParaRPr lang="es-CL" sz="1800" dirty="0" smtClean="0">
              <a:latin typeface="Verdana" pitchFamily="34" charset="0"/>
            </a:endParaRPr>
          </a:p>
          <a:p>
            <a:pPr algn="l"/>
            <a:endParaRPr lang="es-ES" sz="2200" b="1" dirty="0">
              <a:solidFill>
                <a:schemeClr val="tx1"/>
              </a:solidFill>
              <a:latin typeface="Verdana" pitchFamily="34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</a:rPr>
              <a:t>Actividad </a:t>
            </a:r>
            <a:r>
              <a:rPr lang="es-ES" sz="1800" b="1" dirty="0">
                <a:solidFill>
                  <a:schemeClr val="tx1"/>
                </a:solidFill>
                <a:latin typeface="Verdana" pitchFamily="34" charset="0"/>
              </a:rPr>
              <a:t>de </a:t>
            </a:r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</a:rPr>
              <a:t>evaluación: </a:t>
            </a:r>
          </a:p>
          <a:p>
            <a:endParaRPr lang="es-ES" sz="2800" dirty="0" smtClean="0">
              <a:latin typeface="Verdana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s-ES" sz="1800" dirty="0" smtClean="0">
                <a:latin typeface="Verdana" pitchFamily="34" charset="0"/>
              </a:rPr>
              <a:t>Redacte y envíe un correo a un compañero del curso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s-ES" sz="1800" dirty="0" smtClean="0">
                <a:latin typeface="Verdana" pitchFamily="34" charset="0"/>
              </a:rPr>
              <a:t>Ingrese a la biografía de Facebook de algún compañero y escriba un mensaje</a:t>
            </a:r>
            <a:endParaRPr lang="es-ES" sz="2800" dirty="0" smtClean="0">
              <a:latin typeface="Verdana" pitchFamily="34" charset="0"/>
            </a:endParaRPr>
          </a:p>
          <a:p>
            <a:pPr algn="l"/>
            <a:endParaRPr lang="es-CL" sz="2400" dirty="0" smtClean="0">
              <a:latin typeface="Verdana" pitchFamily="34" charset="0"/>
            </a:endParaRPr>
          </a:p>
          <a:p>
            <a:pPr algn="just"/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endParaRPr lang="es-ES" sz="1400" dirty="0" smtClean="0"/>
          </a:p>
          <a:p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8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9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0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prstClr val="white"/>
                </a:solidFill>
                <a:latin typeface="OCR A Std"/>
                <a:cs typeface="OCR A Std"/>
              </a:endParaRPr>
            </a:p>
          </p:txBody>
        </p:sp>
      </p:grpSp>
      <p:pic>
        <p:nvPicPr>
          <p:cNvPr id="12" name="Imagen 11" descr="VinetaPP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  <p:sp>
        <p:nvSpPr>
          <p:cNvPr id="13" name="CuadroTexto 8"/>
          <p:cNvSpPr txBox="1"/>
          <p:nvPr/>
        </p:nvSpPr>
        <p:spPr>
          <a:xfrm>
            <a:off x="6870909" y="134700"/>
            <a:ext cx="18748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 smtClean="0">
                <a:solidFill>
                  <a:schemeClr val="bg1"/>
                </a:solidFill>
                <a:latin typeface="OCR A Std"/>
                <a:cs typeface="OCR A Std"/>
              </a:rPr>
              <a:t>Redes Sociales y Web 2.0</a:t>
            </a:r>
            <a:endParaRPr lang="es-ES" sz="1100" dirty="0">
              <a:solidFill>
                <a:schemeClr val="bg1"/>
              </a:solidFill>
              <a:latin typeface="OCR A Std"/>
              <a:cs typeface="OCR A St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5104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2"/>
          <p:cNvSpPr>
            <a:spLocks noGrp="1"/>
          </p:cNvSpPr>
          <p:nvPr>
            <p:ph type="subTitle" idx="1"/>
          </p:nvPr>
        </p:nvSpPr>
        <p:spPr>
          <a:xfrm>
            <a:off x="1535113" y="831850"/>
            <a:ext cx="7159625" cy="4891088"/>
          </a:xfrm>
        </p:spPr>
        <p:txBody>
          <a:bodyPr>
            <a:normAutofit lnSpcReduction="10000"/>
          </a:bodyPr>
          <a:lstStyle/>
          <a:p>
            <a:pPr algn="r" eaLnBrk="1" hangingPunct="1"/>
            <a:endParaRPr lang="es-ES" sz="16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r" eaLnBrk="1" hangingPunct="1"/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</a:rPr>
              <a:t>Primera </a:t>
            </a:r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</a:rPr>
              <a:t>Unidad: </a:t>
            </a:r>
          </a:p>
          <a:p>
            <a:pPr algn="r" eaLnBrk="1" hangingPunct="1"/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</a:rPr>
              <a:t>Introducción a la Web 2.0</a:t>
            </a:r>
            <a:endParaRPr lang="es-ES" sz="18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l" eaLnBrk="1" hangingPunct="1"/>
            <a:endParaRPr lang="es-CL" sz="18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l" eaLnBrk="1" hangingPunct="1"/>
            <a:endParaRPr lang="es-ES" sz="18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l" eaLnBrk="1" hangingPunct="1">
              <a:buFont typeface="Arial" charset="0"/>
              <a:buAutoNum type="arabicPeriod"/>
            </a:pPr>
            <a:r>
              <a:rPr lang="es-ES" sz="18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s-ES" sz="1800" dirty="0" smtClean="0">
                <a:solidFill>
                  <a:schemeClr val="tx1"/>
                </a:solidFill>
                <a:latin typeface="Verdana" pitchFamily="34" charset="0"/>
              </a:rPr>
              <a:t>Definición de la Web 2.0</a:t>
            </a:r>
          </a:p>
          <a:p>
            <a:pPr algn="l" eaLnBrk="1" hangingPunct="1">
              <a:buFont typeface="Arial" charset="0"/>
              <a:buAutoNum type="arabicPeriod"/>
            </a:pPr>
            <a:endParaRPr lang="es-CL" sz="1800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l" eaLnBrk="1" hangingPunct="1">
              <a:buFont typeface="Arial" charset="0"/>
              <a:buAutoNum type="arabicPeriod"/>
            </a:pPr>
            <a:r>
              <a:rPr lang="es-ES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la Web 1.0 a la Web 2.0</a:t>
            </a:r>
          </a:p>
          <a:p>
            <a:pPr algn="l" eaLnBrk="1" hangingPunct="1">
              <a:buFont typeface="Arial" charset="0"/>
              <a:buAutoNum type="arabicPeriod"/>
            </a:pPr>
            <a:endParaRPr lang="es-ES" sz="18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 eaLnBrk="1" hangingPunct="1">
              <a:buFont typeface="Arial" charset="0"/>
              <a:buAutoNum type="arabicPeriod"/>
            </a:pPr>
            <a:r>
              <a:rPr lang="es-CL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La interacción como protagonista en la Web 2.0</a:t>
            </a:r>
          </a:p>
          <a:p>
            <a:pPr algn="l" eaLnBrk="1" hangingPunct="1">
              <a:buFont typeface="Arial" charset="0"/>
              <a:buAutoNum type="arabicPeriod"/>
            </a:pPr>
            <a:endParaRPr lang="es-CL" sz="18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 eaLnBrk="1" hangingPunct="1">
              <a:buFont typeface="Arial" charset="0"/>
              <a:buAutoNum type="arabicPeriod"/>
            </a:pPr>
            <a:r>
              <a:rPr lang="es-CL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El registro en la Web 2.0</a:t>
            </a:r>
          </a:p>
          <a:p>
            <a:pPr algn="l" eaLnBrk="1" hangingPunct="1">
              <a:buFont typeface="Arial" charset="0"/>
              <a:buAutoNum type="arabicPeriod"/>
            </a:pPr>
            <a:endParaRPr lang="es-CL" sz="18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 eaLnBrk="1" hangingPunct="1">
              <a:buFont typeface="Arial" charset="0"/>
              <a:buAutoNum type="arabicPeriod"/>
            </a:pPr>
            <a:r>
              <a:rPr lang="es-CL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CL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Intercambiar y comunicar en la Web 2.0</a:t>
            </a:r>
          </a:p>
          <a:p>
            <a:pPr algn="l" eaLnBrk="1" hangingPunct="1">
              <a:buFont typeface="Arial" charset="0"/>
              <a:buAutoNum type="arabicPeriod"/>
            </a:pPr>
            <a:endParaRPr lang="es-CL" sz="18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 eaLnBrk="1" hangingPunct="1">
              <a:buFont typeface="Arial" charset="0"/>
              <a:buAutoNum type="arabicPeriod"/>
            </a:pPr>
            <a:r>
              <a:rPr lang="es-CL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CL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Una red construida por todos</a:t>
            </a:r>
            <a:endParaRPr lang="es-ES" sz="18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 eaLnBrk="1" hangingPunct="1">
              <a:buFont typeface="Arial" charset="0"/>
              <a:buAutoNum type="arabicPeriod"/>
            </a:pPr>
            <a:endParaRPr lang="es-ES" sz="18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 eaLnBrk="1" hangingPunct="1">
              <a:buFont typeface="Arial" charset="0"/>
              <a:buAutoNum type="arabicPeriod"/>
            </a:pPr>
            <a:endParaRPr lang="es-ES" sz="18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l" eaLnBrk="1" hangingPunct="1"/>
            <a:endParaRPr lang="es-ES" sz="1800" dirty="0" smtClean="0">
              <a:solidFill>
                <a:srgbClr val="898989"/>
              </a:solidFill>
              <a:latin typeface="Verdana" pitchFamily="34" charset="0"/>
            </a:endParaRPr>
          </a:p>
          <a:p>
            <a:pPr algn="l" eaLnBrk="1" hangingPunct="1"/>
            <a:endParaRPr lang="es-ES" sz="1400" dirty="0" smtClean="0">
              <a:solidFill>
                <a:srgbClr val="898989"/>
              </a:solidFill>
            </a:endParaRPr>
          </a:p>
          <a:p>
            <a:pPr algn="just" eaLnBrk="1" hangingPunct="1"/>
            <a:endParaRPr lang="es-ES" sz="1400" dirty="0" smtClean="0">
              <a:solidFill>
                <a:srgbClr val="595959"/>
              </a:solidFill>
              <a:latin typeface="Verdana" pitchFamily="34" charset="0"/>
            </a:endParaRPr>
          </a:p>
        </p:txBody>
      </p:sp>
      <p:grpSp>
        <p:nvGrpSpPr>
          <p:cNvPr id="2" name="Agrupar 11"/>
          <p:cNvGrpSpPr>
            <a:grpSpLocks/>
          </p:cNvGrpSpPr>
          <p:nvPr/>
        </p:nvGrpSpPr>
        <p:grpSpPr bwMode="auto">
          <a:xfrm>
            <a:off x="1354138" y="0"/>
            <a:ext cx="7988300" cy="709613"/>
            <a:chOff x="9949939" y="0"/>
            <a:chExt cx="7988627" cy="708981"/>
          </a:xfrm>
        </p:grpSpPr>
        <p:sp>
          <p:nvSpPr>
            <p:cNvPr id="14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079" name="CuadroTexto 8"/>
            <p:cNvSpPr txBox="1">
              <a:spLocks noChangeArrowheads="1"/>
            </p:cNvSpPr>
            <p:nvPr/>
          </p:nvSpPr>
          <p:spPr bwMode="auto">
            <a:xfrm>
              <a:off x="15560040" y="134700"/>
              <a:ext cx="187489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endParaRPr lang="es-CL" sz="1100">
                <a:solidFill>
                  <a:schemeClr val="bg1"/>
                </a:solidFill>
                <a:latin typeface="OCR A Std" pitchFamily="49" charset="0"/>
                <a:ea typeface="OCR A Std" pitchFamily="49" charset="0"/>
                <a:cs typeface="OCR A Std" pitchFamily="49" charset="0"/>
              </a:endParaRPr>
            </a:p>
          </p:txBody>
        </p:sp>
      </p:grpSp>
      <p:pic>
        <p:nvPicPr>
          <p:cNvPr id="3077" name="Imagen 11" descr="VinetaPPT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6988" y="-19050"/>
            <a:ext cx="1382713" cy="698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uadroTexto 8"/>
          <p:cNvSpPr txBox="1"/>
          <p:nvPr/>
        </p:nvSpPr>
        <p:spPr>
          <a:xfrm>
            <a:off x="6870909" y="134700"/>
            <a:ext cx="18748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 smtClean="0">
                <a:solidFill>
                  <a:schemeClr val="bg1"/>
                </a:solidFill>
                <a:latin typeface="OCR A Std"/>
                <a:cs typeface="OCR A Std"/>
              </a:rPr>
              <a:t>Redes Sociales y Web 2.0</a:t>
            </a:r>
            <a:endParaRPr lang="es-ES" sz="1100" dirty="0">
              <a:solidFill>
                <a:schemeClr val="bg1"/>
              </a:solidFill>
              <a:latin typeface="OCR A Std"/>
              <a:cs typeface="OCR A Std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VinetaPP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  <p:pic>
        <p:nvPicPr>
          <p:cNvPr id="3" name="Imagen 2" descr="ContraPortadaPP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9336427" cy="698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8488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75189" y="863600"/>
            <a:ext cx="7170615" cy="5543124"/>
          </a:xfrm>
        </p:spPr>
        <p:txBody>
          <a:bodyPr>
            <a:normAutofit fontScale="92500" lnSpcReduction="20000"/>
          </a:bodyPr>
          <a:lstStyle/>
          <a:p>
            <a:pPr algn="l"/>
            <a:endParaRPr lang="es-CL" sz="1800" dirty="0" smtClean="0">
              <a:latin typeface="Verdana" pitchFamily="34" charset="0"/>
            </a:endParaRPr>
          </a:p>
          <a:p>
            <a:pPr marL="228600" indent="-228600" algn="r">
              <a:buAutoNum type="arabicPeriod"/>
            </a:pPr>
            <a:r>
              <a:rPr lang="es-ES" sz="2200" b="1" dirty="0" smtClean="0">
                <a:solidFill>
                  <a:schemeClr val="tx1"/>
                </a:solidFill>
                <a:latin typeface="Verdana"/>
                <a:cs typeface="Verdana"/>
              </a:rPr>
              <a:t> Definición de la WEB 2.0</a:t>
            </a:r>
          </a:p>
          <a:p>
            <a:pPr algn="l"/>
            <a:endParaRPr lang="es-ES" sz="1800" b="1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endParaRPr lang="es-ES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¿Qué </a:t>
            </a:r>
            <a:r>
              <a:rPr lang="es-E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es la WEB 2.0?</a:t>
            </a:r>
          </a:p>
          <a:p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marL="171450" indent="-171450" algn="l">
              <a:buFont typeface="Arial" pitchFamily="34" charset="0"/>
              <a:buChar char="•"/>
            </a:pP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Conjunto de aplicaciones y plataformas </a:t>
            </a:r>
            <a:r>
              <a:rPr lang="es-E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digitales, </a:t>
            </a:r>
          </a:p>
          <a:p>
            <a:pPr marL="171450" indent="-171450" algn="l"/>
            <a:r>
              <a:rPr lang="es-E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  principalmente interactivas. </a:t>
            </a:r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algn="l"/>
            <a:endParaRPr lang="es-ES" sz="1800" b="1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r>
              <a:rPr lang="es-E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¿Para qué sirve?</a:t>
            </a:r>
          </a:p>
          <a:p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marL="171450" indent="-171450" algn="l">
              <a:buFont typeface="Arial" pitchFamily="34" charset="0"/>
              <a:buChar char="•"/>
            </a:pP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Comunicarnos y compartir información con otros usuarios de la red</a:t>
            </a:r>
          </a:p>
          <a:p>
            <a:pPr algn="l"/>
            <a:endParaRPr lang="es-ES" sz="1800" b="1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endParaRPr lang="es-ES" sz="1800" b="1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endParaRPr lang="es-ES" sz="1800" b="1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r>
              <a:rPr lang="es-E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REQUISITOS:</a:t>
            </a:r>
          </a:p>
          <a:p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marL="171450" indent="-171450" algn="l">
              <a:buFont typeface="Arial" pitchFamily="34" charset="0"/>
              <a:buChar char="•"/>
            </a:pP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Poseer un computador, conexión a Internet y muchas ganas de aprender</a:t>
            </a:r>
          </a:p>
          <a:p>
            <a:pPr algn="just"/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13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14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schemeClr val="bg1"/>
                </a:solidFill>
                <a:latin typeface="OCR A Std"/>
                <a:cs typeface="OCR A Std"/>
              </a:endParaRPr>
            </a:p>
          </p:txBody>
        </p:sp>
      </p:grpSp>
      <p:sp>
        <p:nvSpPr>
          <p:cNvPr id="9" name="CuadroTexto 8"/>
          <p:cNvSpPr txBox="1"/>
          <p:nvPr/>
        </p:nvSpPr>
        <p:spPr>
          <a:xfrm>
            <a:off x="6870909" y="134700"/>
            <a:ext cx="18748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 smtClean="0">
                <a:solidFill>
                  <a:schemeClr val="bg1"/>
                </a:solidFill>
                <a:latin typeface="OCR A Std"/>
                <a:cs typeface="OCR A Std"/>
              </a:rPr>
              <a:t>Redes Sociales y Web 2.0</a:t>
            </a:r>
            <a:endParaRPr lang="es-ES" sz="1100" dirty="0">
              <a:solidFill>
                <a:schemeClr val="bg1"/>
              </a:solidFill>
              <a:latin typeface="OCR A Std"/>
              <a:cs typeface="OCR A Std"/>
            </a:endParaRPr>
          </a:p>
        </p:txBody>
      </p:sp>
      <p:pic>
        <p:nvPicPr>
          <p:cNvPr id="12" name="Imagen 11" descr="VinetaPP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1617" y="2387600"/>
            <a:ext cx="1597025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3953" y="4592638"/>
            <a:ext cx="134778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3971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56154" y="973015"/>
            <a:ext cx="6889650" cy="3947827"/>
          </a:xfrm>
        </p:spPr>
        <p:txBody>
          <a:bodyPr>
            <a:normAutofit/>
          </a:bodyPr>
          <a:lstStyle/>
          <a:p>
            <a:pPr lvl="0" algn="l"/>
            <a:endParaRPr lang="es-ES" sz="1800" dirty="0" smtClean="0">
              <a:latin typeface="Verdana" pitchFamily="34" charset="0"/>
            </a:endParaRPr>
          </a:p>
          <a:p>
            <a:pPr lvl="0" algn="r"/>
            <a:r>
              <a:rPr lang="es-ES" sz="2000" b="1" dirty="0" smtClean="0">
                <a:solidFill>
                  <a:prstClr val="black"/>
                </a:solidFill>
                <a:latin typeface="Verdana"/>
                <a:cs typeface="Verdana"/>
              </a:rPr>
              <a:t>2. De la WEB 1.0 a la WEB 2.0</a:t>
            </a:r>
            <a:endParaRPr lang="es-ES" sz="2000" b="1" dirty="0">
              <a:solidFill>
                <a:prstClr val="black"/>
              </a:solidFill>
              <a:latin typeface="Verdana"/>
              <a:cs typeface="Verdana"/>
            </a:endParaRPr>
          </a:p>
          <a:p>
            <a:pPr lvl="0"/>
            <a:endParaRPr lang="es-ES" sz="1400" b="1" dirty="0">
              <a:solidFill>
                <a:prstClr val="black"/>
              </a:solidFill>
              <a:latin typeface="Verdana"/>
              <a:cs typeface="Verdana"/>
            </a:endParaRPr>
          </a:p>
          <a:p>
            <a:pPr algn="l"/>
            <a:endParaRPr lang="es-CL" sz="2800" dirty="0" smtClean="0">
              <a:latin typeface="Verdana" pitchFamily="34" charset="0"/>
            </a:endParaRPr>
          </a:p>
          <a:p>
            <a:pPr algn="l"/>
            <a:endParaRPr lang="es-CL" sz="2800" dirty="0" smtClean="0">
              <a:latin typeface="Verdana" pitchFamily="34" charset="0"/>
            </a:endParaRPr>
          </a:p>
          <a:p>
            <a:endParaRPr lang="es-ES" sz="2800" dirty="0" smtClean="0">
              <a:latin typeface="Verdana" pitchFamily="34" charset="0"/>
            </a:endParaRPr>
          </a:p>
          <a:p>
            <a:endParaRPr lang="es-ES" sz="2800" dirty="0" smtClean="0">
              <a:latin typeface="Verdana" pitchFamily="34" charset="0"/>
            </a:endParaRPr>
          </a:p>
          <a:p>
            <a:pPr algn="l"/>
            <a:endParaRPr lang="es-CL" sz="2400" dirty="0" smtClean="0">
              <a:latin typeface="Verdana" pitchFamily="34" charset="0"/>
            </a:endParaRPr>
          </a:p>
          <a:p>
            <a:pPr algn="just"/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endParaRPr lang="es-ES" sz="1400" dirty="0" smtClean="0"/>
          </a:p>
          <a:p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13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14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schemeClr val="bg1"/>
                </a:solidFill>
                <a:latin typeface="OCR A Std"/>
                <a:cs typeface="OCR A Std"/>
              </a:endParaRPr>
            </a:p>
          </p:txBody>
        </p:sp>
      </p:grpSp>
      <p:pic>
        <p:nvPicPr>
          <p:cNvPr id="8" name="Imagen 7" descr="VinetaPP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40214434"/>
              </p:ext>
            </p:extLst>
          </p:nvPr>
        </p:nvGraphicFramePr>
        <p:xfrm>
          <a:off x="2164080" y="2235200"/>
          <a:ext cx="6096000" cy="3944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96153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WEB 1.0</a:t>
                      </a:r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WEB 2.0</a:t>
                      </a:r>
                      <a:endParaRPr lang="es-ES" sz="1800" dirty="0"/>
                    </a:p>
                  </a:txBody>
                  <a:tcPr/>
                </a:tc>
              </a:tr>
              <a:tr h="3073487"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S" sz="1800" kern="1200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/>
                          <a:ea typeface="+mn-ea"/>
                          <a:cs typeface="Verdana"/>
                        </a:rPr>
                        <a:t>Visualización de contenidos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S" sz="1800" kern="1200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/>
                          <a:ea typeface="+mn-ea"/>
                          <a:cs typeface="Verdana"/>
                        </a:rPr>
                        <a:t>Falta de interacción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S" sz="1800" kern="1200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/>
                          <a:ea typeface="+mn-ea"/>
                          <a:cs typeface="Verdana"/>
                        </a:rPr>
                        <a:t>Asimetría digital</a:t>
                      </a:r>
                    </a:p>
                    <a:p>
                      <a:pPr algn="l" defTabSz="457200" rtl="0" eaLnBrk="1" latinLnBrk="0" hangingPunct="1"/>
                      <a:endParaRPr lang="es-ES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/>
                        <a:ea typeface="+mn-e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S" sz="1800" kern="1200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/>
                          <a:ea typeface="+mn-ea"/>
                          <a:cs typeface="Verdana"/>
                        </a:rPr>
                        <a:t>Usuario activo y generador de cambios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S" sz="1800" kern="1200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/>
                          <a:ea typeface="+mn-ea"/>
                          <a:cs typeface="Verdana"/>
                        </a:rPr>
                        <a:t>Interacción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S" sz="1800" kern="1200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/>
                          <a:ea typeface="+mn-ea"/>
                          <a:cs typeface="Verdana"/>
                        </a:rPr>
                        <a:t>Creación y modificación de contenidos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S" sz="1800" kern="1200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/>
                          <a:ea typeface="+mn-ea"/>
                          <a:cs typeface="Verdana"/>
                        </a:rPr>
                        <a:t>Compartir experiencias, momentos e ideas con los demás internauta</a:t>
                      </a:r>
                    </a:p>
                    <a:p>
                      <a:pPr algn="l" defTabSz="457200" rtl="0" eaLnBrk="1" latinLnBrk="0" hangingPunct="1"/>
                      <a:endParaRPr lang="es-ES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/>
                        <a:ea typeface="+mn-ea"/>
                        <a:cs typeface="Verdan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6870909" y="134700"/>
            <a:ext cx="18748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 smtClean="0">
                <a:solidFill>
                  <a:schemeClr val="bg1"/>
                </a:solidFill>
                <a:latin typeface="OCR A Std"/>
                <a:cs typeface="OCR A Std"/>
              </a:rPr>
              <a:t>Redes Sociales y Web 2.0</a:t>
            </a:r>
            <a:endParaRPr lang="es-ES" sz="1100" dirty="0">
              <a:solidFill>
                <a:schemeClr val="bg1"/>
              </a:solidFill>
              <a:latin typeface="OCR A Std"/>
              <a:cs typeface="OCR A St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971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50796" y="708981"/>
            <a:ext cx="7287846" cy="4709371"/>
          </a:xfrm>
        </p:spPr>
        <p:txBody>
          <a:bodyPr>
            <a:normAutofit/>
          </a:bodyPr>
          <a:lstStyle/>
          <a:p>
            <a:pPr algn="l"/>
            <a:endParaRPr lang="es-ES" sz="2000" dirty="0" smtClean="0">
              <a:latin typeface="Verdana" pitchFamily="34" charset="0"/>
            </a:endParaRPr>
          </a:p>
          <a:p>
            <a:pPr algn="r"/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La Interacción como protagonista en la WEB 2.0</a:t>
            </a:r>
          </a:p>
          <a:p>
            <a:pPr algn="l"/>
            <a:endParaRPr lang="es-ES" sz="18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Uso de las redes sociales como herramienta fundamental de la WEB 2.0</a:t>
            </a:r>
          </a:p>
          <a:p>
            <a:r>
              <a:rPr lang="es-CL" sz="1200" dirty="0" smtClean="0"/>
              <a:t> </a:t>
            </a:r>
            <a:endParaRPr lang="es-ES" sz="1200" dirty="0" smtClean="0"/>
          </a:p>
          <a:p>
            <a:endParaRPr lang="es-ES" sz="1200" dirty="0" smtClean="0"/>
          </a:p>
          <a:p>
            <a:pPr algn="just"/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13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14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schemeClr val="bg1"/>
                </a:solidFill>
                <a:latin typeface="OCR A Std"/>
                <a:cs typeface="OCR A Std"/>
              </a:endParaRPr>
            </a:p>
          </p:txBody>
        </p:sp>
      </p:grpSp>
      <p:pic>
        <p:nvPicPr>
          <p:cNvPr id="9" name="Imagen 8" descr="VinetaPP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5799" y="2514600"/>
            <a:ext cx="6268720" cy="40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uadroTexto 8"/>
          <p:cNvSpPr txBox="1"/>
          <p:nvPr/>
        </p:nvSpPr>
        <p:spPr>
          <a:xfrm>
            <a:off x="6870909" y="134700"/>
            <a:ext cx="18748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 smtClean="0">
                <a:solidFill>
                  <a:schemeClr val="bg1"/>
                </a:solidFill>
                <a:latin typeface="OCR A Std"/>
                <a:cs typeface="OCR A Std"/>
              </a:rPr>
              <a:t>Redes Sociales y Web 2.0</a:t>
            </a:r>
            <a:endParaRPr lang="es-ES" sz="1100" dirty="0">
              <a:solidFill>
                <a:schemeClr val="bg1"/>
              </a:solidFill>
              <a:latin typeface="OCR A Std"/>
              <a:cs typeface="OCR A St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971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56154" y="901919"/>
            <a:ext cx="6838461" cy="4828321"/>
          </a:xfrm>
        </p:spPr>
        <p:txBody>
          <a:bodyPr>
            <a:normAutofit/>
          </a:bodyPr>
          <a:lstStyle/>
          <a:p>
            <a:pPr algn="l"/>
            <a:endParaRPr lang="es-ES" sz="2400" dirty="0" smtClean="0"/>
          </a:p>
          <a:p>
            <a:pPr lvl="0" algn="r"/>
            <a:r>
              <a:rPr lang="es-CL" sz="2000" b="1" dirty="0" smtClean="0">
                <a:solidFill>
                  <a:schemeClr val="tx1"/>
                </a:solidFill>
                <a:latin typeface="Verdana" pitchFamily="34" charset="0"/>
              </a:rPr>
              <a:t>4. El registro en la WEB 2.0</a:t>
            </a:r>
          </a:p>
          <a:p>
            <a:pPr lvl="0" algn="l"/>
            <a:endParaRPr lang="es-CL" sz="18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lvl="0" algn="l"/>
            <a:endParaRPr lang="es-CL" sz="1800" b="1" dirty="0">
              <a:solidFill>
                <a:schemeClr val="tx1"/>
              </a:solidFill>
              <a:latin typeface="Verdana" pitchFamily="34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La importancia de la identificación y </a:t>
            </a:r>
            <a:r>
              <a:rPr lang="es-C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personalización: el registro como usuario en las herramientas de la WEB 2.0: </a:t>
            </a: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l">
              <a:buFont typeface="Arial" pitchFamily="34" charset="0"/>
              <a:buChar char="•"/>
            </a:pPr>
            <a:endParaRPr lang="es-CL" sz="1800" dirty="0" smtClean="0">
              <a:latin typeface="Verdana" pitchFamily="34" charset="0"/>
            </a:endParaRPr>
          </a:p>
          <a:p>
            <a:pPr lvl="0" algn="l"/>
            <a:endParaRPr lang="es-CL" sz="1800" dirty="0" smtClean="0">
              <a:latin typeface="Verdana" pitchFamily="34" charset="0"/>
            </a:endParaRPr>
          </a:p>
          <a:p>
            <a:pPr lvl="0" algn="l"/>
            <a:endParaRPr lang="es-ES" sz="1800" dirty="0" smtClean="0">
              <a:latin typeface="Verdana" pitchFamily="34" charset="0"/>
            </a:endParaRPr>
          </a:p>
          <a:p>
            <a:pPr lvl="0" algn="l"/>
            <a:endParaRPr lang="es-ES" sz="1800" dirty="0" smtClean="0">
              <a:latin typeface="Verdana" pitchFamily="34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Actividad práctica paso a paso: registrándonos en Gmail y </a:t>
            </a:r>
            <a:r>
              <a:rPr lang="es-C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Facebook: creación de una cuenta de usuario en Gmail y Facebook</a:t>
            </a: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es-CL" sz="2800" dirty="0" smtClean="0">
              <a:latin typeface="Verdana" pitchFamily="34" charset="0"/>
            </a:endParaRPr>
          </a:p>
          <a:p>
            <a:endParaRPr lang="es-ES" sz="2800" dirty="0" smtClean="0">
              <a:latin typeface="Verdana" pitchFamily="34" charset="0"/>
            </a:endParaRPr>
          </a:p>
          <a:p>
            <a:endParaRPr lang="es-ES" sz="2800" dirty="0" smtClean="0">
              <a:latin typeface="Verdana" pitchFamily="34" charset="0"/>
            </a:endParaRPr>
          </a:p>
          <a:p>
            <a:pPr algn="l"/>
            <a:endParaRPr lang="es-CL" sz="2400" dirty="0" smtClean="0">
              <a:latin typeface="Verdana" pitchFamily="34" charset="0"/>
            </a:endParaRPr>
          </a:p>
          <a:p>
            <a:pPr algn="just"/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endParaRPr lang="es-ES" sz="1400" dirty="0" smtClean="0"/>
          </a:p>
          <a:p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pic>
        <p:nvPicPr>
          <p:cNvPr id="7" name="Imagen 6" descr="Log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538" y="0"/>
            <a:ext cx="1373184" cy="6912000"/>
          </a:xfrm>
          <a:prstGeom prst="rect">
            <a:avLst/>
          </a:prstGeom>
        </p:spPr>
      </p:pic>
      <p:grpSp>
        <p:nvGrpSpPr>
          <p:cNvPr id="8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9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schemeClr val="bg1"/>
                </a:solidFill>
                <a:latin typeface="OCR A Std"/>
                <a:cs typeface="OCR A Std"/>
              </a:endParaRPr>
            </a:p>
          </p:txBody>
        </p:sp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8502" y="3151805"/>
            <a:ext cx="1800860" cy="1089994"/>
          </a:xfrm>
          <a:prstGeom prst="rect">
            <a:avLst/>
          </a:prstGeom>
        </p:spPr>
      </p:pic>
      <p:sp>
        <p:nvSpPr>
          <p:cNvPr id="11" name="CuadroTexto 8"/>
          <p:cNvSpPr txBox="1"/>
          <p:nvPr/>
        </p:nvSpPr>
        <p:spPr>
          <a:xfrm>
            <a:off x="6870909" y="134700"/>
            <a:ext cx="18748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 smtClean="0">
                <a:solidFill>
                  <a:schemeClr val="bg1"/>
                </a:solidFill>
                <a:latin typeface="OCR A Std"/>
                <a:cs typeface="OCR A Std"/>
              </a:rPr>
              <a:t>Redes Sociales y Web 2.0</a:t>
            </a:r>
            <a:endParaRPr lang="es-ES" sz="1100" dirty="0">
              <a:solidFill>
                <a:schemeClr val="bg1"/>
              </a:solidFill>
              <a:latin typeface="OCR A Std"/>
              <a:cs typeface="OCR A St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971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56154" y="973015"/>
            <a:ext cx="6838461" cy="3947827"/>
          </a:xfrm>
        </p:spPr>
        <p:txBody>
          <a:bodyPr>
            <a:normAutofit/>
          </a:bodyPr>
          <a:lstStyle/>
          <a:p>
            <a:pPr marL="285750" lvl="0" indent="-285750" algn="l">
              <a:buFont typeface="Arial" pitchFamily="34" charset="0"/>
              <a:buChar char="•"/>
            </a:pPr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</a:rPr>
              <a:t>Actividad práctica paso a paso: el registro en Gmail</a:t>
            </a:r>
          </a:p>
          <a:p>
            <a:pPr marL="285750" lvl="0" indent="-285750" algn="l">
              <a:buFont typeface="Arial" pitchFamily="34" charset="0"/>
              <a:buChar char="•"/>
            </a:pPr>
            <a:endParaRPr lang="es-ES" sz="18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l"/>
            <a:endParaRPr lang="es-CL" sz="2800" dirty="0" smtClean="0">
              <a:latin typeface="Verdana" pitchFamily="34" charset="0"/>
            </a:endParaRPr>
          </a:p>
          <a:p>
            <a:pPr algn="l"/>
            <a:endParaRPr lang="es-CL" sz="2800" dirty="0" smtClean="0">
              <a:latin typeface="Verdana" pitchFamily="34" charset="0"/>
            </a:endParaRPr>
          </a:p>
          <a:p>
            <a:endParaRPr lang="es-ES" sz="2800" dirty="0" smtClean="0">
              <a:latin typeface="Verdana" pitchFamily="34" charset="0"/>
            </a:endParaRPr>
          </a:p>
          <a:p>
            <a:endParaRPr lang="es-ES" sz="2800" dirty="0" smtClean="0">
              <a:latin typeface="Verdana" pitchFamily="34" charset="0"/>
            </a:endParaRPr>
          </a:p>
          <a:p>
            <a:pPr algn="l"/>
            <a:endParaRPr lang="es-CL" sz="2400" dirty="0" smtClean="0">
              <a:latin typeface="Verdana" pitchFamily="34" charset="0"/>
            </a:endParaRPr>
          </a:p>
          <a:p>
            <a:pPr algn="just"/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endParaRPr lang="es-ES" sz="1400" dirty="0" smtClean="0"/>
          </a:p>
          <a:p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13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14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5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prstClr val="white"/>
                </a:solidFill>
                <a:latin typeface="OCR A Std"/>
                <a:cs typeface="OCR A Std"/>
              </a:endParaRPr>
            </a:p>
          </p:txBody>
        </p:sp>
      </p:grpSp>
      <p:pic>
        <p:nvPicPr>
          <p:cNvPr id="9" name="Imagen 8" descr="VinetaPP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333" b="32977"/>
          <a:stretch/>
        </p:blipFill>
        <p:spPr>
          <a:xfrm>
            <a:off x="1554480" y="1846522"/>
            <a:ext cx="2509520" cy="1802639"/>
          </a:xfrm>
          <a:prstGeom prst="rect">
            <a:avLst/>
          </a:prstGeom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03" t="44729" r="9557"/>
          <a:stretch/>
        </p:blipFill>
        <p:spPr bwMode="auto">
          <a:xfrm>
            <a:off x="4705443" y="1846522"/>
            <a:ext cx="4040361" cy="19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4599" y="4000442"/>
            <a:ext cx="5506720" cy="2291616"/>
          </a:xfrm>
          <a:prstGeom prst="rect">
            <a:avLst/>
          </a:prstGeom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0093" y="2661227"/>
            <a:ext cx="154781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9850" y="3369411"/>
            <a:ext cx="1384300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uadroTexto 8"/>
          <p:cNvSpPr txBox="1"/>
          <p:nvPr/>
        </p:nvSpPr>
        <p:spPr>
          <a:xfrm>
            <a:off x="6870909" y="134700"/>
            <a:ext cx="18748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 smtClean="0">
                <a:solidFill>
                  <a:schemeClr val="bg1"/>
                </a:solidFill>
                <a:latin typeface="OCR A Std"/>
                <a:cs typeface="OCR A Std"/>
              </a:rPr>
              <a:t>Redes Sociales y Web 2.0</a:t>
            </a:r>
            <a:endParaRPr lang="es-ES" sz="1100" dirty="0">
              <a:solidFill>
                <a:schemeClr val="bg1"/>
              </a:solidFill>
              <a:latin typeface="OCR A Std"/>
              <a:cs typeface="OCR A St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1615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38923" y="1059021"/>
            <a:ext cx="6838461" cy="4380487"/>
          </a:xfrm>
        </p:spPr>
        <p:txBody>
          <a:bodyPr>
            <a:normAutofit/>
          </a:bodyPr>
          <a:lstStyle/>
          <a:p>
            <a:pPr lvl="0" algn="l">
              <a:buFont typeface="Arial" pitchFamily="34" charset="0"/>
              <a:buChar char="•"/>
            </a:pPr>
            <a:endParaRPr lang="es-CL" sz="1800" dirty="0" smtClean="0">
              <a:latin typeface="Verdana" pitchFamily="34" charset="0"/>
            </a:endParaRPr>
          </a:p>
          <a:p>
            <a:pPr algn="l"/>
            <a:endParaRPr lang="es-ES" sz="2200" dirty="0">
              <a:latin typeface="Verdana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</a:rPr>
              <a:t> Repasemos: ¿Cómo podemos registrarnos en Gmail?</a:t>
            </a:r>
          </a:p>
          <a:p>
            <a:pPr algn="l"/>
            <a:endParaRPr lang="es-ES" sz="1800" b="1" dirty="0">
              <a:solidFill>
                <a:schemeClr val="tx1"/>
              </a:solidFill>
              <a:latin typeface="Verdana" pitchFamily="34" charset="0"/>
            </a:endParaRPr>
          </a:p>
          <a:p>
            <a:pPr algn="l"/>
            <a:endParaRPr lang="es-ES" sz="18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Acceda a </a:t>
            </a: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www.gmail.com</a:t>
            </a: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Complete el registro, </a:t>
            </a: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incluyendo 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el campo de seguridad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Comience a utilizar </a:t>
            </a: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 correo Gmail. </a:t>
            </a: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s-CL" sz="2800" dirty="0" smtClean="0">
              <a:latin typeface="Verdana" pitchFamily="34" charset="0"/>
            </a:endParaRPr>
          </a:p>
          <a:p>
            <a:endParaRPr lang="es-ES" sz="2800" dirty="0" smtClean="0">
              <a:latin typeface="Verdana" pitchFamily="34" charset="0"/>
            </a:endParaRPr>
          </a:p>
          <a:p>
            <a:endParaRPr lang="es-ES" sz="2800" dirty="0" smtClean="0">
              <a:latin typeface="Verdana" pitchFamily="34" charset="0"/>
            </a:endParaRPr>
          </a:p>
          <a:p>
            <a:pPr algn="l"/>
            <a:endParaRPr lang="es-CL" sz="2400" dirty="0" smtClean="0">
              <a:latin typeface="Verdana" pitchFamily="34" charset="0"/>
            </a:endParaRPr>
          </a:p>
          <a:p>
            <a:pPr algn="just"/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endParaRPr lang="es-ES" sz="1400" dirty="0" smtClean="0"/>
          </a:p>
          <a:p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8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9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0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prstClr val="white"/>
                </a:solidFill>
                <a:latin typeface="OCR A Std"/>
                <a:cs typeface="OCR A Std"/>
              </a:endParaRPr>
            </a:p>
          </p:txBody>
        </p:sp>
      </p:grpSp>
      <p:pic>
        <p:nvPicPr>
          <p:cNvPr id="12" name="Imagen 11" descr="VinetaPP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  <p:sp>
        <p:nvSpPr>
          <p:cNvPr id="13" name="CuadroTexto 8"/>
          <p:cNvSpPr txBox="1"/>
          <p:nvPr/>
        </p:nvSpPr>
        <p:spPr>
          <a:xfrm>
            <a:off x="6870909" y="134700"/>
            <a:ext cx="18748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 smtClean="0">
                <a:solidFill>
                  <a:schemeClr val="bg1"/>
                </a:solidFill>
                <a:latin typeface="OCR A Std"/>
                <a:cs typeface="OCR A Std"/>
              </a:rPr>
              <a:t>Redes Sociales y Web 2.0</a:t>
            </a:r>
            <a:endParaRPr lang="es-ES" sz="1100" dirty="0">
              <a:solidFill>
                <a:schemeClr val="bg1"/>
              </a:solidFill>
              <a:latin typeface="OCR A Std"/>
              <a:cs typeface="OCR A St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7277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38923" y="1059021"/>
            <a:ext cx="6838461" cy="2443113"/>
          </a:xfrm>
        </p:spPr>
        <p:txBody>
          <a:bodyPr>
            <a:normAutofit/>
          </a:bodyPr>
          <a:lstStyle/>
          <a:p>
            <a:pPr lvl="0" algn="l"/>
            <a:endParaRPr lang="es-ES" sz="1800" dirty="0">
              <a:latin typeface="Verdana" pitchFamily="34" charset="0"/>
            </a:endParaRPr>
          </a:p>
          <a:p>
            <a:pPr marL="285750" lvl="0" indent="-285750" algn="l">
              <a:buFont typeface="Arial" pitchFamily="34" charset="0"/>
              <a:buChar char="•"/>
            </a:pPr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</a:rPr>
              <a:t>Actividad práctica paso </a:t>
            </a:r>
            <a:r>
              <a:rPr lang="es-ES" sz="1800" b="1" dirty="0">
                <a:solidFill>
                  <a:schemeClr val="tx1"/>
                </a:solidFill>
                <a:latin typeface="Verdana" pitchFamily="34" charset="0"/>
              </a:rPr>
              <a:t>a </a:t>
            </a:r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</a:rPr>
              <a:t>paso: el registro en Facebook</a:t>
            </a:r>
            <a:endParaRPr lang="es-ES" sz="1800" b="1" dirty="0">
              <a:solidFill>
                <a:schemeClr val="tx1"/>
              </a:solidFill>
              <a:latin typeface="Verdana" pitchFamily="34" charset="0"/>
            </a:endParaRPr>
          </a:p>
          <a:p>
            <a:pPr lvl="0" algn="l"/>
            <a:endParaRPr lang="es-ES" sz="1800" dirty="0">
              <a:latin typeface="Verdana" pitchFamily="34" charset="0"/>
            </a:endParaRPr>
          </a:p>
          <a:p>
            <a:pPr lvl="0" algn="l"/>
            <a:endParaRPr lang="es-ES" sz="1800" dirty="0" smtClean="0">
              <a:latin typeface="Verdana" pitchFamily="34" charset="0"/>
            </a:endParaRPr>
          </a:p>
          <a:p>
            <a:pPr algn="l"/>
            <a:endParaRPr lang="es-CL" sz="2800" dirty="0" smtClean="0">
              <a:latin typeface="Verdana" pitchFamily="34" charset="0"/>
            </a:endParaRPr>
          </a:p>
          <a:p>
            <a:pPr algn="l"/>
            <a:endParaRPr lang="es-CL" sz="2800" dirty="0" smtClean="0">
              <a:latin typeface="Verdana" pitchFamily="34" charset="0"/>
            </a:endParaRPr>
          </a:p>
          <a:p>
            <a:endParaRPr lang="es-ES" sz="2800" dirty="0" smtClean="0">
              <a:latin typeface="Verdana" pitchFamily="34" charset="0"/>
            </a:endParaRPr>
          </a:p>
          <a:p>
            <a:endParaRPr lang="es-ES" sz="2800" dirty="0" smtClean="0">
              <a:latin typeface="Verdana" pitchFamily="34" charset="0"/>
            </a:endParaRPr>
          </a:p>
          <a:p>
            <a:pPr algn="l"/>
            <a:endParaRPr lang="es-CL" sz="2400" dirty="0" smtClean="0">
              <a:latin typeface="Verdana" pitchFamily="34" charset="0"/>
            </a:endParaRPr>
          </a:p>
          <a:p>
            <a:pPr algn="just"/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endParaRPr lang="es-ES" sz="1400" dirty="0" smtClean="0"/>
          </a:p>
          <a:p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8" name="Agrupar 11"/>
          <p:cNvGrpSpPr/>
          <p:nvPr/>
        </p:nvGrpSpPr>
        <p:grpSpPr>
          <a:xfrm>
            <a:off x="1353645" y="-2425"/>
            <a:ext cx="7988627" cy="708981"/>
            <a:chOff x="9949939" y="0"/>
            <a:chExt cx="7988627" cy="708981"/>
          </a:xfrm>
        </p:grpSpPr>
        <p:sp>
          <p:nvSpPr>
            <p:cNvPr id="9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schemeClr val="bg1"/>
                </a:solidFill>
                <a:latin typeface="OCR A Std"/>
                <a:cs typeface="OCR A Std"/>
              </a:endParaRPr>
            </a:p>
          </p:txBody>
        </p:sp>
      </p:grpSp>
      <p:pic>
        <p:nvPicPr>
          <p:cNvPr id="12" name="Imagen 11" descr="VinetaPP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1599" y="2283778"/>
            <a:ext cx="3779837" cy="203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5949" y="2302828"/>
            <a:ext cx="2365375" cy="20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891"/>
          <a:stretch/>
        </p:blipFill>
        <p:spPr bwMode="auto">
          <a:xfrm>
            <a:off x="3080214" y="4500880"/>
            <a:ext cx="4535487" cy="2063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3780" y="3000534"/>
            <a:ext cx="154781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800976">
            <a:off x="5617687" y="4497070"/>
            <a:ext cx="154781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uadroTexto 8"/>
          <p:cNvSpPr txBox="1"/>
          <p:nvPr/>
        </p:nvSpPr>
        <p:spPr>
          <a:xfrm>
            <a:off x="6870909" y="134700"/>
            <a:ext cx="18748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 smtClean="0">
                <a:solidFill>
                  <a:schemeClr val="bg1"/>
                </a:solidFill>
                <a:latin typeface="OCR A Std"/>
                <a:cs typeface="OCR A Std"/>
              </a:rPr>
              <a:t>Redes Sociales y Web 2.0</a:t>
            </a:r>
            <a:endParaRPr lang="es-ES" sz="1100" dirty="0">
              <a:solidFill>
                <a:schemeClr val="bg1"/>
              </a:solidFill>
              <a:latin typeface="OCR A Std"/>
              <a:cs typeface="OCR A St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971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2639</TotalTime>
  <Words>562</Words>
  <Application>Microsoft Office PowerPoint</Application>
  <PresentationFormat>Presentación en pantalla (4:3)</PresentationFormat>
  <Paragraphs>237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Company>Programa Biblioredes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Programa BiblioRedes DIBAM</dc:creator>
  <cp:lastModifiedBy>mrivera</cp:lastModifiedBy>
  <cp:revision>190</cp:revision>
  <dcterms:created xsi:type="dcterms:W3CDTF">2011-11-15T16:08:20Z</dcterms:created>
  <dcterms:modified xsi:type="dcterms:W3CDTF">2013-01-03T18:58:26Z</dcterms:modified>
</cp:coreProperties>
</file>